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1" r:id="rId2"/>
  </p:sldMasterIdLst>
  <p:notesMasterIdLst>
    <p:notesMasterId r:id="rId48"/>
  </p:notesMasterIdLst>
  <p:handoutMasterIdLst>
    <p:handoutMasterId r:id="rId49"/>
  </p:handoutMasterIdLst>
  <p:sldIdLst>
    <p:sldId id="346" r:id="rId3"/>
    <p:sldId id="439" r:id="rId4"/>
    <p:sldId id="446" r:id="rId5"/>
    <p:sldId id="395" r:id="rId6"/>
    <p:sldId id="480" r:id="rId7"/>
    <p:sldId id="431" r:id="rId8"/>
    <p:sldId id="448" r:id="rId9"/>
    <p:sldId id="430" r:id="rId10"/>
    <p:sldId id="432" r:id="rId11"/>
    <p:sldId id="482" r:id="rId12"/>
    <p:sldId id="433" r:id="rId13"/>
    <p:sldId id="434" r:id="rId14"/>
    <p:sldId id="487" r:id="rId15"/>
    <p:sldId id="435" r:id="rId16"/>
    <p:sldId id="463" r:id="rId17"/>
    <p:sldId id="436" r:id="rId18"/>
    <p:sldId id="437" r:id="rId19"/>
    <p:sldId id="438" r:id="rId20"/>
    <p:sldId id="411" r:id="rId21"/>
    <p:sldId id="413" r:id="rId22"/>
    <p:sldId id="414" r:id="rId23"/>
    <p:sldId id="415" r:id="rId24"/>
    <p:sldId id="416" r:id="rId25"/>
    <p:sldId id="417" r:id="rId26"/>
    <p:sldId id="418" r:id="rId27"/>
    <p:sldId id="419" r:id="rId28"/>
    <p:sldId id="420" r:id="rId29"/>
    <p:sldId id="421" r:id="rId30"/>
    <p:sldId id="422" r:id="rId31"/>
    <p:sldId id="423" r:id="rId32"/>
    <p:sldId id="479" r:id="rId33"/>
    <p:sldId id="470" r:id="rId34"/>
    <p:sldId id="471" r:id="rId35"/>
    <p:sldId id="472" r:id="rId36"/>
    <p:sldId id="467" r:id="rId37"/>
    <p:sldId id="468" r:id="rId38"/>
    <p:sldId id="469" r:id="rId39"/>
    <p:sldId id="483" r:id="rId40"/>
    <p:sldId id="461" r:id="rId41"/>
    <p:sldId id="462" r:id="rId42"/>
    <p:sldId id="427" r:id="rId43"/>
    <p:sldId id="449" r:id="rId44"/>
    <p:sldId id="477" r:id="rId45"/>
    <p:sldId id="478" r:id="rId46"/>
    <p:sldId id="428" r:id="rId47"/>
  </p:sldIdLst>
  <p:sldSz cx="9144000" cy="6858000" type="screen4x3"/>
  <p:notesSz cx="6797675" cy="9928225"/>
  <p:custShowLst>
    <p:custShow name="دندانپزشکی" id="0">
      <p:sldLst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3"/>
        <p:sld r:id="rId14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9"/>
        <p:sld r:id="rId30"/>
        <p:sld r:id="rId32"/>
        <p:sld r:id="rId33"/>
        <p:sld r:id="rId37"/>
        <p:sld r:id="rId38"/>
        <p:sld r:id="rId39"/>
        <p:sld r:id="rId41"/>
        <p:sld r:id="rId42"/>
        <p:sld r:id="rId43"/>
        <p:sld r:id="rId44"/>
        <p:sld r:id="rId45"/>
        <p:sld r:id="rId46"/>
        <p:sld r:id="rId47"/>
      </p:sldLst>
    </p:custShow>
    <p:custShow name="فوریت" id="1">
      <p:sldLst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3"/>
        <p:sld r:id="rId14"/>
        <p:sld r:id="rId17"/>
        <p:sld r:id="rId18"/>
        <p:sld r:id="rId20"/>
        <p:sld r:id="rId21"/>
        <p:sld r:id="rId22"/>
        <p:sld r:id="rId23"/>
        <p:sld r:id="rId24"/>
        <p:sld r:id="rId25"/>
        <p:sld r:id="rId28"/>
        <p:sld r:id="rId29"/>
        <p:sld r:id="rId30"/>
        <p:sld r:id="rId32"/>
        <p:sld r:id="rId33"/>
        <p:sld r:id="rId37"/>
        <p:sld r:id="rId38"/>
        <p:sld r:id="rId41"/>
        <p:sld r:id="rId42"/>
        <p:sld r:id="rId43"/>
        <p:sld r:id="rId44"/>
        <p:sld r:id="rId45"/>
        <p:sld r:id="rId46"/>
        <p:sld r:id="rId47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50" autoAdjust="0"/>
    <p:restoredTop sz="90545" autoAdjust="0"/>
  </p:normalViewPr>
  <p:slideViewPr>
    <p:cSldViewPr>
      <p:cViewPr varScale="1">
        <p:scale>
          <a:sx n="64" d="100"/>
          <a:sy n="64" d="100"/>
        </p:scale>
        <p:origin x="5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6" d="100"/>
        <a:sy n="156" d="100"/>
      </p:scale>
      <p:origin x="0" y="-2976"/>
    </p:cViewPr>
  </p:sorterViewPr>
  <p:notesViewPr>
    <p:cSldViewPr>
      <p:cViewPr varScale="1">
        <p:scale>
          <a:sx n="53" d="100"/>
          <a:sy n="53" d="100"/>
        </p:scale>
        <p:origin x="284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64660A-46F7-437A-9C47-65834192968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77F99DE-3662-4F6C-AC2B-50CEB60859A7}">
      <dgm:prSet phldrT="[Text]"/>
      <dgm:spPr/>
      <dgm:t>
        <a:bodyPr/>
        <a:lstStyle/>
        <a:p>
          <a:r>
            <a:rPr lang="fa-IR" b="1" dirty="0" smtClean="0">
              <a:cs typeface="2  Nazanin" pitchFamily="2" charset="-78"/>
            </a:rPr>
            <a:t>گوارشی</a:t>
          </a:r>
          <a:endParaRPr lang="en-IN" b="1" dirty="0">
            <a:cs typeface="2  Nazanin" pitchFamily="2" charset="-78"/>
          </a:endParaRPr>
        </a:p>
      </dgm:t>
    </dgm:pt>
    <dgm:pt modelId="{2F0357BB-D556-41A7-BF6C-2865AF4BA72D}" type="parTrans" cxnId="{16737A57-8A91-4EE2-A99F-4E6ECAFB6188}">
      <dgm:prSet/>
      <dgm:spPr/>
      <dgm:t>
        <a:bodyPr/>
        <a:lstStyle/>
        <a:p>
          <a:endParaRPr lang="en-IN"/>
        </a:p>
      </dgm:t>
    </dgm:pt>
    <dgm:pt modelId="{684044D6-C0A6-41F7-A6F7-6B5854D72A47}" type="sibTrans" cxnId="{16737A57-8A91-4EE2-A99F-4E6ECAFB6188}">
      <dgm:prSet/>
      <dgm:spPr/>
      <dgm:t>
        <a:bodyPr/>
        <a:lstStyle/>
        <a:p>
          <a:endParaRPr lang="en-IN"/>
        </a:p>
      </dgm:t>
    </dgm:pt>
    <dgm:pt modelId="{C319E7FC-3D45-435D-8603-AFAB3F3D77B9}">
      <dgm:prSet phldrT="[Text]"/>
      <dgm:spPr/>
      <dgm:t>
        <a:bodyPr/>
        <a:lstStyle/>
        <a:p>
          <a:r>
            <a:rPr lang="fa-IR" b="1" dirty="0" smtClean="0">
              <a:cs typeface="2  Nazanin" pitchFamily="2" charset="-78"/>
            </a:rPr>
            <a:t>خوراکی</a:t>
          </a:r>
          <a:endParaRPr lang="en-IN" b="1" dirty="0">
            <a:cs typeface="2  Nazanin" pitchFamily="2" charset="-78"/>
          </a:endParaRPr>
        </a:p>
      </dgm:t>
    </dgm:pt>
    <dgm:pt modelId="{62E76F03-43CE-4365-9536-14325C95AD37}" type="parTrans" cxnId="{B618E682-498A-46DA-B9A4-6B25E8513C1A}">
      <dgm:prSet/>
      <dgm:spPr/>
      <dgm:t>
        <a:bodyPr/>
        <a:lstStyle/>
        <a:p>
          <a:endParaRPr lang="en-IN"/>
        </a:p>
      </dgm:t>
    </dgm:pt>
    <dgm:pt modelId="{683D2355-8795-4FEF-827F-A7D976865B8C}" type="sibTrans" cxnId="{B618E682-498A-46DA-B9A4-6B25E8513C1A}">
      <dgm:prSet/>
      <dgm:spPr/>
      <dgm:t>
        <a:bodyPr/>
        <a:lstStyle/>
        <a:p>
          <a:endParaRPr lang="en-IN"/>
        </a:p>
      </dgm:t>
    </dgm:pt>
    <dgm:pt modelId="{815E4A21-C447-4A8B-86D5-1C5F7400C468}">
      <dgm:prSet phldrT="[Text]"/>
      <dgm:spPr/>
      <dgm:t>
        <a:bodyPr/>
        <a:lstStyle/>
        <a:p>
          <a:r>
            <a:rPr lang="fa-IR" b="1" dirty="0" smtClean="0">
              <a:cs typeface="2  Nazanin" pitchFamily="2" charset="-78"/>
            </a:rPr>
            <a:t>مقعدی</a:t>
          </a:r>
          <a:endParaRPr lang="en-IN" b="1" dirty="0">
            <a:cs typeface="2  Nazanin" pitchFamily="2" charset="-78"/>
          </a:endParaRPr>
        </a:p>
      </dgm:t>
    </dgm:pt>
    <dgm:pt modelId="{5B58CE3A-2D19-4B86-AC30-F849ACD7259F}" type="parTrans" cxnId="{A37CEDC2-35B5-4658-998C-4F837A2011AB}">
      <dgm:prSet/>
      <dgm:spPr/>
      <dgm:t>
        <a:bodyPr/>
        <a:lstStyle/>
        <a:p>
          <a:endParaRPr lang="en-IN"/>
        </a:p>
      </dgm:t>
    </dgm:pt>
    <dgm:pt modelId="{E9A8E5D1-3B4C-4FA7-9A6E-05FC29987123}" type="sibTrans" cxnId="{A37CEDC2-35B5-4658-998C-4F837A2011AB}">
      <dgm:prSet/>
      <dgm:spPr/>
      <dgm:t>
        <a:bodyPr/>
        <a:lstStyle/>
        <a:p>
          <a:endParaRPr lang="en-IN"/>
        </a:p>
      </dgm:t>
    </dgm:pt>
    <dgm:pt modelId="{5C6B6D1C-806B-4793-A911-FE1A1A672D3A}">
      <dgm:prSet/>
      <dgm:spPr/>
      <dgm:t>
        <a:bodyPr/>
        <a:lstStyle/>
        <a:p>
          <a:r>
            <a:rPr lang="fa-IR" b="1" dirty="0" smtClean="0">
              <a:cs typeface="2  Nazanin" pitchFamily="2" charset="-78"/>
            </a:rPr>
            <a:t>زیر زبانی</a:t>
          </a:r>
          <a:endParaRPr lang="en-IN" b="1" dirty="0">
            <a:cs typeface="2  Nazanin" pitchFamily="2" charset="-78"/>
          </a:endParaRPr>
        </a:p>
      </dgm:t>
    </dgm:pt>
    <dgm:pt modelId="{3D55B656-F665-433E-AA4A-07DE2B1382FF}" type="parTrans" cxnId="{F6EB3CB3-4884-4E89-8B82-5B20956EB34A}">
      <dgm:prSet/>
      <dgm:spPr/>
      <dgm:t>
        <a:bodyPr/>
        <a:lstStyle/>
        <a:p>
          <a:endParaRPr lang="en-IN"/>
        </a:p>
      </dgm:t>
    </dgm:pt>
    <dgm:pt modelId="{01DE0A71-244E-4364-94E0-446DB2C8CB04}" type="sibTrans" cxnId="{F6EB3CB3-4884-4E89-8B82-5B20956EB34A}">
      <dgm:prSet/>
      <dgm:spPr/>
      <dgm:t>
        <a:bodyPr/>
        <a:lstStyle/>
        <a:p>
          <a:endParaRPr lang="en-IN"/>
        </a:p>
      </dgm:t>
    </dgm:pt>
    <dgm:pt modelId="{1112BBC7-BACA-4BB2-B0DF-5AEDA76362C9}" type="pres">
      <dgm:prSet presAssocID="{3F64660A-46F7-437A-9C47-6583419296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8F5BBF7E-8EC3-4B3B-88FC-25A54CAA8C11}" type="pres">
      <dgm:prSet presAssocID="{D77F99DE-3662-4F6C-AC2B-50CEB60859A7}" presName="hierRoot1" presStyleCnt="0"/>
      <dgm:spPr/>
    </dgm:pt>
    <dgm:pt modelId="{2A06ED1F-DA44-4DBF-9CA3-26F0C66E5B5B}" type="pres">
      <dgm:prSet presAssocID="{D77F99DE-3662-4F6C-AC2B-50CEB60859A7}" presName="composite" presStyleCnt="0"/>
      <dgm:spPr/>
    </dgm:pt>
    <dgm:pt modelId="{C0CB3555-CDE9-49A0-BB72-D2D3B1886426}" type="pres">
      <dgm:prSet presAssocID="{D77F99DE-3662-4F6C-AC2B-50CEB60859A7}" presName="background" presStyleLbl="node0" presStyleIdx="0" presStyleCnt="1"/>
      <dgm:spPr/>
    </dgm:pt>
    <dgm:pt modelId="{5B373D9B-FB34-4B9F-B0CE-917C9B173C06}" type="pres">
      <dgm:prSet presAssocID="{D77F99DE-3662-4F6C-AC2B-50CEB60859A7}" presName="text" presStyleLbl="fgAcc0" presStyleIdx="0" presStyleCnt="1" custLinFactY="-82985" custLinFactNeighborX="14057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15CAB968-EDFF-4797-96B9-AF94F7E910AD}" type="pres">
      <dgm:prSet presAssocID="{D77F99DE-3662-4F6C-AC2B-50CEB60859A7}" presName="hierChild2" presStyleCnt="0"/>
      <dgm:spPr/>
    </dgm:pt>
    <dgm:pt modelId="{3E94A585-E7DB-4890-8683-A59C7864DC6F}" type="pres">
      <dgm:prSet presAssocID="{62E76F03-43CE-4365-9536-14325C95AD37}" presName="Name10" presStyleLbl="parChTrans1D2" presStyleIdx="0" presStyleCnt="3"/>
      <dgm:spPr/>
      <dgm:t>
        <a:bodyPr/>
        <a:lstStyle/>
        <a:p>
          <a:endParaRPr lang="en-IN"/>
        </a:p>
      </dgm:t>
    </dgm:pt>
    <dgm:pt modelId="{EB74ABF3-EB9F-401A-B6C4-092CCC0EB787}" type="pres">
      <dgm:prSet presAssocID="{C319E7FC-3D45-435D-8603-AFAB3F3D77B9}" presName="hierRoot2" presStyleCnt="0"/>
      <dgm:spPr/>
    </dgm:pt>
    <dgm:pt modelId="{A732D3A7-D11D-4FFF-AFAB-7B7D9838F4C2}" type="pres">
      <dgm:prSet presAssocID="{C319E7FC-3D45-435D-8603-AFAB3F3D77B9}" presName="composite2" presStyleCnt="0"/>
      <dgm:spPr/>
    </dgm:pt>
    <dgm:pt modelId="{BAA36160-2BE3-4704-8B59-373E1D0D8D35}" type="pres">
      <dgm:prSet presAssocID="{C319E7FC-3D45-435D-8603-AFAB3F3D77B9}" presName="background2" presStyleLbl="node2" presStyleIdx="0" presStyleCnt="3"/>
      <dgm:spPr/>
    </dgm:pt>
    <dgm:pt modelId="{CEDF5D82-8983-44E3-A099-636D9F334223}" type="pres">
      <dgm:prSet presAssocID="{C319E7FC-3D45-435D-8603-AFAB3F3D77B9}" presName="text2" presStyleLbl="fgAcc2" presStyleIdx="0" presStyleCnt="3" custLinFactX="100000" custLinFactY="-45803" custLinFactNeighborX="141547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D0E20B5-5D3D-4F25-8D4C-EAE9383E583D}" type="pres">
      <dgm:prSet presAssocID="{C319E7FC-3D45-435D-8603-AFAB3F3D77B9}" presName="hierChild3" presStyleCnt="0"/>
      <dgm:spPr/>
    </dgm:pt>
    <dgm:pt modelId="{16D701F1-9492-459F-A377-59DC4F761DE3}" type="pres">
      <dgm:prSet presAssocID="{5B58CE3A-2D19-4B86-AC30-F849ACD7259F}" presName="Name10" presStyleLbl="parChTrans1D2" presStyleIdx="1" presStyleCnt="3"/>
      <dgm:spPr/>
      <dgm:t>
        <a:bodyPr/>
        <a:lstStyle/>
        <a:p>
          <a:endParaRPr lang="en-IN"/>
        </a:p>
      </dgm:t>
    </dgm:pt>
    <dgm:pt modelId="{38486941-68F2-4907-8B81-102EEA388DBB}" type="pres">
      <dgm:prSet presAssocID="{815E4A21-C447-4A8B-86D5-1C5F7400C468}" presName="hierRoot2" presStyleCnt="0"/>
      <dgm:spPr/>
    </dgm:pt>
    <dgm:pt modelId="{E0527218-B0B5-4EA0-828B-7708656CD5A6}" type="pres">
      <dgm:prSet presAssocID="{815E4A21-C447-4A8B-86D5-1C5F7400C468}" presName="composite2" presStyleCnt="0"/>
      <dgm:spPr/>
    </dgm:pt>
    <dgm:pt modelId="{6112C45D-73EF-4D23-ACE7-A04B89F1A5DB}" type="pres">
      <dgm:prSet presAssocID="{815E4A21-C447-4A8B-86D5-1C5F7400C468}" presName="background2" presStyleLbl="node2" presStyleIdx="1" presStyleCnt="3"/>
      <dgm:spPr/>
    </dgm:pt>
    <dgm:pt modelId="{BCBFB1DC-A214-4A03-9FB4-16019169CE21}" type="pres">
      <dgm:prSet presAssocID="{815E4A21-C447-4A8B-86D5-1C5F7400C468}" presName="text2" presStyleLbl="fgAcc2" presStyleIdx="1" presStyleCnt="3" custLinFactNeighborX="-36592" custLinFactNeighborY="4281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98DF9A1C-54E8-49D1-A518-C4102043FEB3}" type="pres">
      <dgm:prSet presAssocID="{815E4A21-C447-4A8B-86D5-1C5F7400C468}" presName="hierChild3" presStyleCnt="0"/>
      <dgm:spPr/>
    </dgm:pt>
    <dgm:pt modelId="{4B12DEC4-C412-4B04-B905-1463C9E02A67}" type="pres">
      <dgm:prSet presAssocID="{3D55B656-F665-433E-AA4A-07DE2B1382FF}" presName="Name10" presStyleLbl="parChTrans1D2" presStyleIdx="2" presStyleCnt="3"/>
      <dgm:spPr/>
      <dgm:t>
        <a:bodyPr/>
        <a:lstStyle/>
        <a:p>
          <a:endParaRPr lang="en-IN"/>
        </a:p>
      </dgm:t>
    </dgm:pt>
    <dgm:pt modelId="{0F4B951E-508F-4D22-AE2C-40DE4AB542DF}" type="pres">
      <dgm:prSet presAssocID="{5C6B6D1C-806B-4793-A911-FE1A1A672D3A}" presName="hierRoot2" presStyleCnt="0"/>
      <dgm:spPr/>
    </dgm:pt>
    <dgm:pt modelId="{48759456-B0FA-4145-A027-13CC31E4C064}" type="pres">
      <dgm:prSet presAssocID="{5C6B6D1C-806B-4793-A911-FE1A1A672D3A}" presName="composite2" presStyleCnt="0"/>
      <dgm:spPr/>
    </dgm:pt>
    <dgm:pt modelId="{6545E481-1BD1-4087-B65F-2E792B0A5470}" type="pres">
      <dgm:prSet presAssocID="{5C6B6D1C-806B-4793-A911-FE1A1A672D3A}" presName="background2" presStyleLbl="node2" presStyleIdx="2" presStyleCnt="3"/>
      <dgm:spPr/>
    </dgm:pt>
    <dgm:pt modelId="{862D03D3-B583-4F79-8B57-16148C74116C}" type="pres">
      <dgm:prSet presAssocID="{5C6B6D1C-806B-4793-A911-FE1A1A672D3A}" presName="text2" presStyleLbl="fgAcc2" presStyleIdx="2" presStyleCnt="3" custLinFactNeighborX="-6769" custLinFactNeighborY="37109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5D58E560-8F1B-4321-BA2D-5AFE580E81BC}" type="pres">
      <dgm:prSet presAssocID="{5C6B6D1C-806B-4793-A911-FE1A1A672D3A}" presName="hierChild3" presStyleCnt="0"/>
      <dgm:spPr/>
    </dgm:pt>
  </dgm:ptLst>
  <dgm:cxnLst>
    <dgm:cxn modelId="{47043741-16B1-4803-A543-852C9E31D1E0}" type="presOf" srcId="{C319E7FC-3D45-435D-8603-AFAB3F3D77B9}" destId="{CEDF5D82-8983-44E3-A099-636D9F334223}" srcOrd="0" destOrd="0" presId="urn:microsoft.com/office/officeart/2005/8/layout/hierarchy1"/>
    <dgm:cxn modelId="{AC949562-1051-4438-AD61-87E1CD068353}" type="presOf" srcId="{62E76F03-43CE-4365-9536-14325C95AD37}" destId="{3E94A585-E7DB-4890-8683-A59C7864DC6F}" srcOrd="0" destOrd="0" presId="urn:microsoft.com/office/officeart/2005/8/layout/hierarchy1"/>
    <dgm:cxn modelId="{F6EB3CB3-4884-4E89-8B82-5B20956EB34A}" srcId="{D77F99DE-3662-4F6C-AC2B-50CEB60859A7}" destId="{5C6B6D1C-806B-4793-A911-FE1A1A672D3A}" srcOrd="2" destOrd="0" parTransId="{3D55B656-F665-433E-AA4A-07DE2B1382FF}" sibTransId="{01DE0A71-244E-4364-94E0-446DB2C8CB04}"/>
    <dgm:cxn modelId="{A3F126B4-6CFA-42A9-82A4-E969347B5A40}" type="presOf" srcId="{815E4A21-C447-4A8B-86D5-1C5F7400C468}" destId="{BCBFB1DC-A214-4A03-9FB4-16019169CE21}" srcOrd="0" destOrd="0" presId="urn:microsoft.com/office/officeart/2005/8/layout/hierarchy1"/>
    <dgm:cxn modelId="{23FE51B5-BB0B-404D-8644-7777E0CD2496}" type="presOf" srcId="{3D55B656-F665-433E-AA4A-07DE2B1382FF}" destId="{4B12DEC4-C412-4B04-B905-1463C9E02A67}" srcOrd="0" destOrd="0" presId="urn:microsoft.com/office/officeart/2005/8/layout/hierarchy1"/>
    <dgm:cxn modelId="{B267AB2D-8779-4042-9F3E-CA4EDEC1364B}" type="presOf" srcId="{3F64660A-46F7-437A-9C47-658341929684}" destId="{1112BBC7-BACA-4BB2-B0DF-5AEDA76362C9}" srcOrd="0" destOrd="0" presId="urn:microsoft.com/office/officeart/2005/8/layout/hierarchy1"/>
    <dgm:cxn modelId="{B618E682-498A-46DA-B9A4-6B25E8513C1A}" srcId="{D77F99DE-3662-4F6C-AC2B-50CEB60859A7}" destId="{C319E7FC-3D45-435D-8603-AFAB3F3D77B9}" srcOrd="0" destOrd="0" parTransId="{62E76F03-43CE-4365-9536-14325C95AD37}" sibTransId="{683D2355-8795-4FEF-827F-A7D976865B8C}"/>
    <dgm:cxn modelId="{A37CEDC2-35B5-4658-998C-4F837A2011AB}" srcId="{D77F99DE-3662-4F6C-AC2B-50CEB60859A7}" destId="{815E4A21-C447-4A8B-86D5-1C5F7400C468}" srcOrd="1" destOrd="0" parTransId="{5B58CE3A-2D19-4B86-AC30-F849ACD7259F}" sibTransId="{E9A8E5D1-3B4C-4FA7-9A6E-05FC29987123}"/>
    <dgm:cxn modelId="{9CFC7041-039D-4799-95D3-8D9513B3AA3B}" type="presOf" srcId="{D77F99DE-3662-4F6C-AC2B-50CEB60859A7}" destId="{5B373D9B-FB34-4B9F-B0CE-917C9B173C06}" srcOrd="0" destOrd="0" presId="urn:microsoft.com/office/officeart/2005/8/layout/hierarchy1"/>
    <dgm:cxn modelId="{E526114A-16E7-481E-88A9-C37AFFF597F4}" type="presOf" srcId="{5B58CE3A-2D19-4B86-AC30-F849ACD7259F}" destId="{16D701F1-9492-459F-A377-59DC4F761DE3}" srcOrd="0" destOrd="0" presId="urn:microsoft.com/office/officeart/2005/8/layout/hierarchy1"/>
    <dgm:cxn modelId="{16737A57-8A91-4EE2-A99F-4E6ECAFB6188}" srcId="{3F64660A-46F7-437A-9C47-658341929684}" destId="{D77F99DE-3662-4F6C-AC2B-50CEB60859A7}" srcOrd="0" destOrd="0" parTransId="{2F0357BB-D556-41A7-BF6C-2865AF4BA72D}" sibTransId="{684044D6-C0A6-41F7-A6F7-6B5854D72A47}"/>
    <dgm:cxn modelId="{E7DACC07-222E-4677-A602-59EE4CF328E9}" type="presOf" srcId="{5C6B6D1C-806B-4793-A911-FE1A1A672D3A}" destId="{862D03D3-B583-4F79-8B57-16148C74116C}" srcOrd="0" destOrd="0" presId="urn:microsoft.com/office/officeart/2005/8/layout/hierarchy1"/>
    <dgm:cxn modelId="{523ED815-E66C-4605-863B-9AF4A89E6D1A}" type="presParOf" srcId="{1112BBC7-BACA-4BB2-B0DF-5AEDA76362C9}" destId="{8F5BBF7E-8EC3-4B3B-88FC-25A54CAA8C11}" srcOrd="0" destOrd="0" presId="urn:microsoft.com/office/officeart/2005/8/layout/hierarchy1"/>
    <dgm:cxn modelId="{A5EA4400-C1C1-4DA2-8FDD-245AF3B6C60E}" type="presParOf" srcId="{8F5BBF7E-8EC3-4B3B-88FC-25A54CAA8C11}" destId="{2A06ED1F-DA44-4DBF-9CA3-26F0C66E5B5B}" srcOrd="0" destOrd="0" presId="urn:microsoft.com/office/officeart/2005/8/layout/hierarchy1"/>
    <dgm:cxn modelId="{18F05E74-74ED-4F33-99D7-44ED20762592}" type="presParOf" srcId="{2A06ED1F-DA44-4DBF-9CA3-26F0C66E5B5B}" destId="{C0CB3555-CDE9-49A0-BB72-D2D3B1886426}" srcOrd="0" destOrd="0" presId="urn:microsoft.com/office/officeart/2005/8/layout/hierarchy1"/>
    <dgm:cxn modelId="{A5A04F95-3FBF-44B3-AE90-929813462733}" type="presParOf" srcId="{2A06ED1F-DA44-4DBF-9CA3-26F0C66E5B5B}" destId="{5B373D9B-FB34-4B9F-B0CE-917C9B173C06}" srcOrd="1" destOrd="0" presId="urn:microsoft.com/office/officeart/2005/8/layout/hierarchy1"/>
    <dgm:cxn modelId="{79C41661-96BA-4B04-954C-EA1766890BA0}" type="presParOf" srcId="{8F5BBF7E-8EC3-4B3B-88FC-25A54CAA8C11}" destId="{15CAB968-EDFF-4797-96B9-AF94F7E910AD}" srcOrd="1" destOrd="0" presId="urn:microsoft.com/office/officeart/2005/8/layout/hierarchy1"/>
    <dgm:cxn modelId="{D2C2E365-31AB-48D6-9113-2D34C13F9787}" type="presParOf" srcId="{15CAB968-EDFF-4797-96B9-AF94F7E910AD}" destId="{3E94A585-E7DB-4890-8683-A59C7864DC6F}" srcOrd="0" destOrd="0" presId="urn:microsoft.com/office/officeart/2005/8/layout/hierarchy1"/>
    <dgm:cxn modelId="{FE152730-5D1D-44F5-983A-9C2C1B2ABDC1}" type="presParOf" srcId="{15CAB968-EDFF-4797-96B9-AF94F7E910AD}" destId="{EB74ABF3-EB9F-401A-B6C4-092CCC0EB787}" srcOrd="1" destOrd="0" presId="urn:microsoft.com/office/officeart/2005/8/layout/hierarchy1"/>
    <dgm:cxn modelId="{54B3723D-42FB-4C88-8860-C9A1F3560233}" type="presParOf" srcId="{EB74ABF3-EB9F-401A-B6C4-092CCC0EB787}" destId="{A732D3A7-D11D-4FFF-AFAB-7B7D9838F4C2}" srcOrd="0" destOrd="0" presId="urn:microsoft.com/office/officeart/2005/8/layout/hierarchy1"/>
    <dgm:cxn modelId="{4BB27C39-50D9-48E4-A1AC-72177E66DA12}" type="presParOf" srcId="{A732D3A7-D11D-4FFF-AFAB-7B7D9838F4C2}" destId="{BAA36160-2BE3-4704-8B59-373E1D0D8D35}" srcOrd="0" destOrd="0" presId="urn:microsoft.com/office/officeart/2005/8/layout/hierarchy1"/>
    <dgm:cxn modelId="{B1105F26-E316-4D90-B750-A89C2A477A5A}" type="presParOf" srcId="{A732D3A7-D11D-4FFF-AFAB-7B7D9838F4C2}" destId="{CEDF5D82-8983-44E3-A099-636D9F334223}" srcOrd="1" destOrd="0" presId="urn:microsoft.com/office/officeart/2005/8/layout/hierarchy1"/>
    <dgm:cxn modelId="{D259ABE8-35E2-41FD-B18A-1DA9B9D8E61B}" type="presParOf" srcId="{EB74ABF3-EB9F-401A-B6C4-092CCC0EB787}" destId="{CD0E20B5-5D3D-4F25-8D4C-EAE9383E583D}" srcOrd="1" destOrd="0" presId="urn:microsoft.com/office/officeart/2005/8/layout/hierarchy1"/>
    <dgm:cxn modelId="{DEE6ECB8-3E13-4587-83E0-931AB36CE32C}" type="presParOf" srcId="{15CAB968-EDFF-4797-96B9-AF94F7E910AD}" destId="{16D701F1-9492-459F-A377-59DC4F761DE3}" srcOrd="2" destOrd="0" presId="urn:microsoft.com/office/officeart/2005/8/layout/hierarchy1"/>
    <dgm:cxn modelId="{674BE9E7-BF52-475E-AAFA-D013377D3C0D}" type="presParOf" srcId="{15CAB968-EDFF-4797-96B9-AF94F7E910AD}" destId="{38486941-68F2-4907-8B81-102EEA388DBB}" srcOrd="3" destOrd="0" presId="urn:microsoft.com/office/officeart/2005/8/layout/hierarchy1"/>
    <dgm:cxn modelId="{0AE13CCA-56E6-4866-818D-3830A089B7D0}" type="presParOf" srcId="{38486941-68F2-4907-8B81-102EEA388DBB}" destId="{E0527218-B0B5-4EA0-828B-7708656CD5A6}" srcOrd="0" destOrd="0" presId="urn:microsoft.com/office/officeart/2005/8/layout/hierarchy1"/>
    <dgm:cxn modelId="{CA828D01-7881-47C0-BAF8-519BB512E137}" type="presParOf" srcId="{E0527218-B0B5-4EA0-828B-7708656CD5A6}" destId="{6112C45D-73EF-4D23-ACE7-A04B89F1A5DB}" srcOrd="0" destOrd="0" presId="urn:microsoft.com/office/officeart/2005/8/layout/hierarchy1"/>
    <dgm:cxn modelId="{A9A01514-791D-43E0-B7D4-2494C586CDA9}" type="presParOf" srcId="{E0527218-B0B5-4EA0-828B-7708656CD5A6}" destId="{BCBFB1DC-A214-4A03-9FB4-16019169CE21}" srcOrd="1" destOrd="0" presId="urn:microsoft.com/office/officeart/2005/8/layout/hierarchy1"/>
    <dgm:cxn modelId="{AD6734FA-76FA-4B66-BF82-D9BAB4D065B3}" type="presParOf" srcId="{38486941-68F2-4907-8B81-102EEA388DBB}" destId="{98DF9A1C-54E8-49D1-A518-C4102043FEB3}" srcOrd="1" destOrd="0" presId="urn:microsoft.com/office/officeart/2005/8/layout/hierarchy1"/>
    <dgm:cxn modelId="{E7FCB29B-F4E0-459D-816F-35827ECB8B25}" type="presParOf" srcId="{15CAB968-EDFF-4797-96B9-AF94F7E910AD}" destId="{4B12DEC4-C412-4B04-B905-1463C9E02A67}" srcOrd="4" destOrd="0" presId="urn:microsoft.com/office/officeart/2005/8/layout/hierarchy1"/>
    <dgm:cxn modelId="{63FD6B67-C4D8-4999-AEBC-668B7D4ECA8C}" type="presParOf" srcId="{15CAB968-EDFF-4797-96B9-AF94F7E910AD}" destId="{0F4B951E-508F-4D22-AE2C-40DE4AB542DF}" srcOrd="5" destOrd="0" presId="urn:microsoft.com/office/officeart/2005/8/layout/hierarchy1"/>
    <dgm:cxn modelId="{45385A85-C6E7-49E4-91FD-EFEFECD15C8E}" type="presParOf" srcId="{0F4B951E-508F-4D22-AE2C-40DE4AB542DF}" destId="{48759456-B0FA-4145-A027-13CC31E4C064}" srcOrd="0" destOrd="0" presId="urn:microsoft.com/office/officeart/2005/8/layout/hierarchy1"/>
    <dgm:cxn modelId="{E71A53AE-8E59-4CFF-A3D9-2D28765CE727}" type="presParOf" srcId="{48759456-B0FA-4145-A027-13CC31E4C064}" destId="{6545E481-1BD1-4087-B65F-2E792B0A5470}" srcOrd="0" destOrd="0" presId="urn:microsoft.com/office/officeart/2005/8/layout/hierarchy1"/>
    <dgm:cxn modelId="{E7B73D8E-2DFE-4077-91D9-26DE7C48645D}" type="presParOf" srcId="{48759456-B0FA-4145-A027-13CC31E4C064}" destId="{862D03D3-B583-4F79-8B57-16148C74116C}" srcOrd="1" destOrd="0" presId="urn:microsoft.com/office/officeart/2005/8/layout/hierarchy1"/>
    <dgm:cxn modelId="{2C5D65D3-B208-4345-8CCB-7B53D8353582}" type="presParOf" srcId="{0F4B951E-508F-4D22-AE2C-40DE4AB542DF}" destId="{5D58E560-8F1B-4321-BA2D-5AFE580E81B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2DEC4-C412-4B04-B905-1463C9E02A67}">
      <dsp:nvSpPr>
        <dsp:cNvPr id="0" name=""/>
        <dsp:cNvSpPr/>
      </dsp:nvSpPr>
      <dsp:spPr>
        <a:xfrm>
          <a:off x="3705266" y="1053114"/>
          <a:ext cx="2016864" cy="2886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1735"/>
              </a:lnTo>
              <a:lnTo>
                <a:pt x="2016864" y="2701735"/>
              </a:lnTo>
              <a:lnTo>
                <a:pt x="2016864" y="28860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D701F1-9492-459F-A377-59DC4F761DE3}">
      <dsp:nvSpPr>
        <dsp:cNvPr id="0" name=""/>
        <dsp:cNvSpPr/>
      </dsp:nvSpPr>
      <dsp:spPr>
        <a:xfrm>
          <a:off x="2697811" y="1053114"/>
          <a:ext cx="1007455" cy="2958011"/>
        </a:xfrm>
        <a:custGeom>
          <a:avLst/>
          <a:gdLst/>
          <a:ahLst/>
          <a:cxnLst/>
          <a:rect l="0" t="0" r="0" b="0"/>
          <a:pathLst>
            <a:path>
              <a:moveTo>
                <a:pt x="1007455" y="0"/>
              </a:moveTo>
              <a:lnTo>
                <a:pt x="1007455" y="2773743"/>
              </a:lnTo>
              <a:lnTo>
                <a:pt x="0" y="2773743"/>
              </a:lnTo>
              <a:lnTo>
                <a:pt x="0" y="29580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4A585-E7DB-4890-8683-A59C7864DC6F}">
      <dsp:nvSpPr>
        <dsp:cNvPr id="0" name=""/>
        <dsp:cNvSpPr/>
      </dsp:nvSpPr>
      <dsp:spPr>
        <a:xfrm>
          <a:off x="3705266" y="1053114"/>
          <a:ext cx="2093873" cy="575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422"/>
              </a:lnTo>
              <a:lnTo>
                <a:pt x="2093873" y="391422"/>
              </a:lnTo>
              <a:lnTo>
                <a:pt x="2093873" y="5756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CB3555-CDE9-49A0-BB72-D2D3B1886426}">
      <dsp:nvSpPr>
        <dsp:cNvPr id="0" name=""/>
        <dsp:cNvSpPr/>
      </dsp:nvSpPr>
      <dsp:spPr>
        <a:xfrm>
          <a:off x="2710720" y="-209959"/>
          <a:ext cx="1989092" cy="126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373D9B-FB34-4B9F-B0CE-917C9B173C06}">
      <dsp:nvSpPr>
        <dsp:cNvPr id="0" name=""/>
        <dsp:cNvSpPr/>
      </dsp:nvSpPr>
      <dsp:spPr>
        <a:xfrm>
          <a:off x="2931730" y="0"/>
          <a:ext cx="1989092" cy="1263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100" b="1" kern="1200" dirty="0" smtClean="0">
              <a:cs typeface="2  Nazanin" pitchFamily="2" charset="-78"/>
            </a:rPr>
            <a:t>گوارشی</a:t>
          </a:r>
          <a:endParaRPr lang="en-IN" sz="4100" b="1" kern="1200" dirty="0">
            <a:cs typeface="2  Nazanin" pitchFamily="2" charset="-78"/>
          </a:endParaRPr>
        </a:p>
      </dsp:txBody>
      <dsp:txXfrm>
        <a:off x="2968724" y="36994"/>
        <a:ext cx="1915104" cy="1189085"/>
      </dsp:txXfrm>
    </dsp:sp>
    <dsp:sp modelId="{BAA36160-2BE3-4704-8B59-373E1D0D8D35}">
      <dsp:nvSpPr>
        <dsp:cNvPr id="0" name=""/>
        <dsp:cNvSpPr/>
      </dsp:nvSpPr>
      <dsp:spPr>
        <a:xfrm>
          <a:off x="4804594" y="1628803"/>
          <a:ext cx="1989092" cy="126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F5D82-8983-44E3-A099-636D9F334223}">
      <dsp:nvSpPr>
        <dsp:cNvPr id="0" name=""/>
        <dsp:cNvSpPr/>
      </dsp:nvSpPr>
      <dsp:spPr>
        <a:xfrm>
          <a:off x="5025604" y="1838763"/>
          <a:ext cx="1989092" cy="1263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100" b="1" kern="1200" dirty="0" smtClean="0">
              <a:cs typeface="2  Nazanin" pitchFamily="2" charset="-78"/>
            </a:rPr>
            <a:t>خوراکی</a:t>
          </a:r>
          <a:endParaRPr lang="en-IN" sz="4100" b="1" kern="1200" dirty="0">
            <a:cs typeface="2  Nazanin" pitchFamily="2" charset="-78"/>
          </a:endParaRPr>
        </a:p>
      </dsp:txBody>
      <dsp:txXfrm>
        <a:off x="5062598" y="1875757"/>
        <a:ext cx="1915104" cy="1189085"/>
      </dsp:txXfrm>
    </dsp:sp>
    <dsp:sp modelId="{6112C45D-73EF-4D23-ACE7-A04B89F1A5DB}">
      <dsp:nvSpPr>
        <dsp:cNvPr id="0" name=""/>
        <dsp:cNvSpPr/>
      </dsp:nvSpPr>
      <dsp:spPr>
        <a:xfrm>
          <a:off x="1703264" y="4011125"/>
          <a:ext cx="1989092" cy="126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FB1DC-A214-4A03-9FB4-16019169CE21}">
      <dsp:nvSpPr>
        <dsp:cNvPr id="0" name=""/>
        <dsp:cNvSpPr/>
      </dsp:nvSpPr>
      <dsp:spPr>
        <a:xfrm>
          <a:off x="1924274" y="4221085"/>
          <a:ext cx="1989092" cy="1263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100" b="1" kern="1200" dirty="0" smtClean="0">
              <a:cs typeface="2  Nazanin" pitchFamily="2" charset="-78"/>
            </a:rPr>
            <a:t>مقعدی</a:t>
          </a:r>
          <a:endParaRPr lang="en-IN" sz="4100" b="1" kern="1200" dirty="0">
            <a:cs typeface="2  Nazanin" pitchFamily="2" charset="-78"/>
          </a:endParaRPr>
        </a:p>
      </dsp:txBody>
      <dsp:txXfrm>
        <a:off x="1961268" y="4258079"/>
        <a:ext cx="1915104" cy="1189085"/>
      </dsp:txXfrm>
    </dsp:sp>
    <dsp:sp modelId="{6545E481-1BD1-4087-B65F-2E792B0A5470}">
      <dsp:nvSpPr>
        <dsp:cNvPr id="0" name=""/>
        <dsp:cNvSpPr/>
      </dsp:nvSpPr>
      <dsp:spPr>
        <a:xfrm>
          <a:off x="4727585" y="3939117"/>
          <a:ext cx="1989092" cy="1263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D03D3-B583-4F79-8B57-16148C74116C}">
      <dsp:nvSpPr>
        <dsp:cNvPr id="0" name=""/>
        <dsp:cNvSpPr/>
      </dsp:nvSpPr>
      <dsp:spPr>
        <a:xfrm>
          <a:off x="4948595" y="4149077"/>
          <a:ext cx="1989092" cy="12630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100" b="1" kern="1200" dirty="0" smtClean="0">
              <a:cs typeface="2  Nazanin" pitchFamily="2" charset="-78"/>
            </a:rPr>
            <a:t>زیر زبانی</a:t>
          </a:r>
          <a:endParaRPr lang="en-IN" sz="4100" b="1" kern="1200" dirty="0">
            <a:cs typeface="2  Nazanin" pitchFamily="2" charset="-78"/>
          </a:endParaRPr>
        </a:p>
      </dsp:txBody>
      <dsp:txXfrm>
        <a:off x="4985589" y="4186071"/>
        <a:ext cx="1915104" cy="1189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EF5FC7BE-C1AD-4A25-A9B2-B47BA69A0E88}" type="datetimeFigureOut">
              <a:rPr lang="fa-IR" smtClean="0"/>
              <a:pPr/>
              <a:t>06/25/1441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BCE7E1F-49BE-4EBE-BB4C-5867B7F249D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37663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F6CEDF6-4D11-4AD5-AB3A-80DC51A85CCB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35149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72615-7D5D-44F8-978C-9FA6815E3901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986084005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A56D6-C3D4-4D20-9C5C-43E663AFB4EF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066003881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ACB07-F4DF-44A5-BC69-F4AA94DFAD8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87190445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EC1DD-3CBF-45BA-8301-0D69185338A2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40566470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2C6E9-4489-4CC8-B831-51190B1B6D5F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2277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29436A-E464-43F8-9B65-F544190BF423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724927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CA1598-9192-48A3-90B4-5077FF5082B2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2737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220855-EAEF-4243-99BB-5CA6C226222C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2882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A8D2C9-7CC0-4BAC-9A49-AF308E0EC58C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29423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671B04-7379-406B-8731-CAB56CD5AB30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690596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892E25-2196-4B88-A672-9C226C683EB8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06362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85ECE-B7E7-4C76-86D1-DF8A6A28183C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42703087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3D7534-406C-4568-B835-ECFEF0771118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04819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00C20-1CF4-4B04-9492-A77F400B5A1B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08259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9C4F4C-ADF2-430C-A3D9-E8EFF779C8F7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226310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4FD03-478A-4FDF-BBE7-5BBDC92D32E2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004661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03F453-2AB1-446B-964F-AD18BA022BCA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8279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60FBA-1AAF-4EA9-9737-AD22F0E677DA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23487109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27F53-F6E7-422F-AB29-6D5D1DE7D5D4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469966221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B62BD-BBCA-4674-8C3B-B200D5E39B15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05471720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5DB52-9F35-4EAF-95B8-4890D6377544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127096668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6B3AD-8536-4FD7-95F4-AE1E2345A58F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54426974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0D4BB-93B8-4EC6-AA2A-966D8ADDCCF7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62815735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3721F-C0E0-43FC-982C-BBA6ED52844A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42718066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  <a:endParaRPr lang="en-US" altLang="fa-I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  <a:endParaRPr lang="en-US" altLang="fa-IR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82F9907-698D-4E4A-BEBE-853C60878A2E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2  Nazanin" panose="00000400000000000000" pitchFamily="2" charset="-78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2  Nazanin" panose="00000400000000000000" pitchFamily="2" charset="-78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2  Nazanin" panose="00000400000000000000" pitchFamily="2" charset="-78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2  Nazanin" panose="00000400000000000000" pitchFamily="2" charset="-78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2  Nazanin" panose="00000400000000000000" pitchFamily="2" charset="-78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2  Nazanin" panose="00000400000000000000" pitchFamily="2" charset="-78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71EB12-BF4E-4BB5-A4AF-9E40ED162210}" type="slidenum">
              <a:rPr kumimoji="0" lang="en-US" altLang="fa-I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fa-I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8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file:///D:\jozve\film\ashkal%20daroo%20j1.mp4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2590800"/>
            <a:ext cx="6400800" cy="1752600"/>
          </a:xfrm>
        </p:spPr>
        <p:txBody>
          <a:bodyPr/>
          <a:lstStyle/>
          <a:p>
            <a:pPr eaLnBrk="1" hangingPunct="1"/>
            <a:r>
              <a:rPr lang="fa-IR" altLang="fa-IR" sz="4800" dirty="0" smtClean="0">
                <a:latin typeface="Chiller" panose="04020404031007020602" pitchFamily="82" charset="0"/>
                <a:cs typeface="2  Nazanin" panose="00000400000000000000" pitchFamily="2" charset="-78"/>
              </a:rPr>
              <a:t>فارماکولوژی</a:t>
            </a:r>
          </a:p>
          <a:p>
            <a:pPr eaLnBrk="1" hangingPunct="1"/>
            <a:r>
              <a:rPr lang="en-US" altLang="fa-IR" sz="4800" b="1" dirty="0" smtClean="0">
                <a:solidFill>
                  <a:srgbClr val="FF0000"/>
                </a:solidFill>
                <a:latin typeface="Chiller" panose="04020404031007020602" pitchFamily="82" charset="0"/>
              </a:rPr>
              <a:t>PHARMACOLOGY</a:t>
            </a:r>
            <a:endParaRPr lang="en-US" altLang="fa-IR" sz="4800" dirty="0" smtClean="0">
              <a:cs typeface="2  Nazanin" panose="00000400000000000000" pitchFamily="2" charset="-78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347864" y="458112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1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2  Nazanin" panose="00000400000000000000" pitchFamily="2" charset="-78"/>
              </a:defRPr>
            </a:lvl1pPr>
            <a:lvl2pPr marL="457200" indent="0" algn="ctr" rtl="1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2  Nazanin" panose="00000400000000000000" pitchFamily="2" charset="-78"/>
              </a:defRPr>
            </a:lvl2pPr>
            <a:lvl3pPr marL="914400" indent="0" algn="ctr" rtl="1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2  Nazanin" panose="00000400000000000000" pitchFamily="2" charset="-78"/>
              </a:defRPr>
            </a:lvl3pPr>
            <a:lvl4pPr marL="1371600" indent="0" algn="ctr" rtl="1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2  Nazanin" panose="00000400000000000000" pitchFamily="2" charset="-78"/>
              </a:defRPr>
            </a:lvl4pPr>
            <a:lvl5pPr marL="1828800" indent="0" algn="ctr" rtl="1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2  Nazanin" panose="00000400000000000000" pitchFamily="2" charset="-78"/>
              </a:defRPr>
            </a:lvl5pPr>
            <a:lvl6pPr marL="2286000" indent="0" algn="ctr" rtl="1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1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1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1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fa-IR" altLang="fa-IR" sz="4800" kern="0" dirty="0" smtClean="0">
                <a:latin typeface="Chiller" panose="04020404031007020602" pitchFamily="82" charset="0"/>
              </a:rPr>
              <a:t>کلیات فارماکولوژی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fa-IR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دمیار</a:t>
            </a:r>
            <a:r>
              <a:rPr lang="fa-IR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				</a:t>
            </a: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Nebulizer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239000" cy="5312736"/>
          </a:xfrm>
        </p:spPr>
        <p:txBody>
          <a:bodyPr/>
          <a:lstStyle/>
          <a:p>
            <a:pPr algn="r">
              <a:buNone/>
            </a:pPr>
            <a:endParaRPr lang="en-US" dirty="0"/>
          </a:p>
        </p:txBody>
      </p:sp>
      <p:pic>
        <p:nvPicPr>
          <p:cNvPr id="1026" name="Picture 4" descr="Air jet n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773238"/>
            <a:ext cx="258921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9" descr="ultrasonic nebu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813" y="3936677"/>
            <a:ext cx="2959100" cy="240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pacer larg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1" y="1463040"/>
            <a:ext cx="2438400" cy="23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spac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918150"/>
            <a:ext cx="2438400" cy="242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76641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2  Nazanin" panose="00000400000000000000" pitchFamily="2" charset="-78"/>
              </a:rPr>
              <a:t>اشکال داروئی</a:t>
            </a:r>
            <a:endParaRPr lang="fa-IR" dirty="0">
              <a:cs typeface="2 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2  Nazanin" panose="00000400000000000000" pitchFamily="2" charset="-78"/>
              </a:rPr>
              <a:t>داروهای مایع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2  Nazanin" panose="00000400000000000000" pitchFamily="2" charset="-78"/>
              </a:rPr>
              <a:t>محلول </a:t>
            </a:r>
            <a:r>
              <a:rPr lang="en-US" dirty="0" smtClean="0">
                <a:cs typeface="2  Nazanin" panose="00000400000000000000" pitchFamily="2" charset="-78"/>
              </a:rPr>
              <a:t>Solution) </a:t>
            </a:r>
            <a:r>
              <a:rPr lang="fa-IR" dirty="0" smtClean="0">
                <a:cs typeface="2  Nazanin" panose="00000400000000000000" pitchFamily="2" charset="-78"/>
              </a:rPr>
              <a:t>)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en-US" dirty="0" smtClean="0">
                <a:cs typeface="2  Nazanin" panose="00000400000000000000" pitchFamily="2" charset="-78"/>
              </a:rPr>
              <a:t>Emulsion</a:t>
            </a:r>
            <a:endParaRPr lang="fa-IR" dirty="0" smtClean="0">
              <a:cs typeface="2 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en-US" dirty="0" smtClean="0">
                <a:cs typeface="2  Nazanin" panose="00000400000000000000" pitchFamily="2" charset="-78"/>
              </a:rPr>
              <a:t>Suspension</a:t>
            </a:r>
            <a:endParaRPr lang="fa-IR" dirty="0" smtClean="0">
              <a:cs typeface="2  Nazanin" panose="00000400000000000000" pitchFamily="2" charset="-78"/>
            </a:endParaRPr>
          </a:p>
          <a:p>
            <a:pPr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2  Nazanin" panose="00000400000000000000" pitchFamily="2" charset="-78"/>
              </a:rPr>
              <a:t>اشکال نیمه </a:t>
            </a:r>
            <a:r>
              <a:rPr lang="fa-IR" b="1" dirty="0" smtClean="0">
                <a:cs typeface="2  Nazanin" panose="00000400000000000000" pitchFamily="2" charset="-78"/>
              </a:rPr>
              <a:t>جامد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err="1">
                <a:cs typeface="2  Nazanin" panose="00000400000000000000" pitchFamily="2" charset="-78"/>
              </a:rPr>
              <a:t>ژلها</a:t>
            </a:r>
            <a:r>
              <a:rPr lang="fa-IR" dirty="0">
                <a:cs typeface="2  Nazanin" panose="00000400000000000000" pitchFamily="2" charset="-78"/>
              </a:rPr>
              <a:t> (</a:t>
            </a:r>
            <a:r>
              <a:rPr lang="en-US" dirty="0">
                <a:cs typeface="2  Nazanin" panose="00000400000000000000" pitchFamily="2" charset="-78"/>
              </a:rPr>
              <a:t>Gel</a:t>
            </a:r>
            <a:r>
              <a:rPr lang="fa-IR" dirty="0" smtClean="0">
                <a:cs typeface="2  Nazanin" panose="00000400000000000000" pitchFamily="2" charset="-78"/>
              </a:rPr>
              <a:t>)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en-US" dirty="0" smtClean="0">
                <a:cs typeface="2  Nazanin" panose="00000400000000000000" pitchFamily="2" charset="-78"/>
              </a:rPr>
              <a:t>Cream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en-US" dirty="0" smtClean="0">
                <a:cs typeface="2  Nazanin" panose="00000400000000000000" pitchFamily="2" charset="-78"/>
              </a:rPr>
              <a:t>Pomade </a:t>
            </a:r>
            <a:r>
              <a:rPr lang="fa-IR" dirty="0" smtClean="0">
                <a:cs typeface="2  Nazanin" panose="00000400000000000000" pitchFamily="2" charset="-78"/>
              </a:rPr>
              <a:t>یا </a:t>
            </a:r>
            <a:r>
              <a:rPr lang="en-US" dirty="0" smtClean="0">
                <a:cs typeface="2  Nazanin" panose="00000400000000000000" pitchFamily="2" charset="-78"/>
              </a:rPr>
              <a:t>Ointment </a:t>
            </a:r>
            <a:endParaRPr lang="en-US" dirty="0">
              <a:cs typeface="2 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en-US" dirty="0" smtClean="0">
              <a:cs typeface="2  Nazanin" panose="00000400000000000000" pitchFamily="2" charset="-78"/>
            </a:endParaRPr>
          </a:p>
          <a:p>
            <a:endParaRPr lang="fa-IR" dirty="0"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15010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2  Nazanin" panose="00000400000000000000" pitchFamily="2" charset="-78"/>
              </a:rPr>
              <a:t>داروهای جامد</a:t>
            </a:r>
            <a:endParaRPr lang="fa-IR" dirty="0">
              <a:cs typeface="2 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شیاف </a:t>
            </a:r>
            <a:r>
              <a:rPr lang="en-US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Suppositories) </a:t>
            </a: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fa-IR" sz="2800" dirty="0">
                <a:latin typeface="Times New Roman" panose="02020603050405020304" pitchFamily="18" charset="0"/>
                <a:cs typeface="2  Nazanin" panose="00000400000000000000" pitchFamily="2" charset="-78"/>
              </a:rPr>
              <a:t>داخل </a:t>
            </a:r>
            <a:r>
              <a:rPr lang="fa-IR" sz="2800" dirty="0" err="1">
                <a:latin typeface="Times New Roman" panose="02020603050405020304" pitchFamily="18" charset="0"/>
                <a:cs typeface="2  Nazanin" panose="00000400000000000000" pitchFamily="2" charset="-78"/>
              </a:rPr>
              <a:t>مقعدی</a:t>
            </a:r>
            <a:r>
              <a:rPr lang="fa-IR" sz="2800" dirty="0">
                <a:latin typeface="Times New Roman" panose="02020603050405020304" pitchFamily="18" charset="0"/>
                <a:cs typeface="2  Nazanin" panose="00000400000000000000" pitchFamily="2" charset="-78"/>
              </a:rPr>
              <a:t> </a:t>
            </a: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یا </a:t>
            </a:r>
            <a:r>
              <a:rPr lang="fa-IR" sz="2800" dirty="0">
                <a:latin typeface="Times New Roman" panose="02020603050405020304" pitchFamily="18" charset="0"/>
                <a:cs typeface="2  Nazanin" panose="00000400000000000000" pitchFamily="2" charset="-78"/>
              </a:rPr>
              <a:t>داخل </a:t>
            </a:r>
            <a:r>
              <a:rPr lang="fa-IR" sz="2800" dirty="0" err="1">
                <a:latin typeface="Times New Roman" panose="02020603050405020304" pitchFamily="18" charset="0"/>
                <a:cs typeface="2  Nazanin" panose="00000400000000000000" pitchFamily="2" charset="-78"/>
              </a:rPr>
              <a:t>واژنی</a:t>
            </a:r>
            <a:r>
              <a:rPr lang="fa-IR" sz="2800" dirty="0">
                <a:latin typeface="Times New Roman" panose="02020603050405020304" pitchFamily="18" charset="0"/>
                <a:cs typeface="2  Nazanin" panose="00000400000000000000" pitchFamily="2" charset="-78"/>
              </a:rPr>
              <a:t> </a:t>
            </a:r>
            <a:endParaRPr lang="fa-IR" sz="2800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/>
            <a:r>
              <a:rPr lang="fa-IR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2  Nazanin" panose="00000400000000000000" pitchFamily="2" charset="-78"/>
              </a:rPr>
              <a:t>داروهای جامد خوراکی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800" dirty="0" err="1" smtClean="0">
                <a:latin typeface="Times New Roman" panose="02020603050405020304" pitchFamily="18" charset="0"/>
                <a:cs typeface="2  Nazanin" panose="00000400000000000000" pitchFamily="2" charset="-78"/>
              </a:rPr>
              <a:t>گرانولها</a:t>
            </a: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2  Nazanin" panose="00000400000000000000" pitchFamily="2" charset="-78"/>
              </a:rPr>
              <a:t>Granul</a:t>
            </a: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)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قرص های معمولی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قرص های </a:t>
            </a:r>
            <a:r>
              <a:rPr lang="en-US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Tablet) </a:t>
            </a: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) پوشش دار</a:t>
            </a:r>
          </a:p>
          <a:p>
            <a:pPr marL="0" indent="0" algn="r" rtl="1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Sugar coated tablet </a:t>
            </a: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یا </a:t>
            </a:r>
            <a:r>
              <a:rPr lang="fa-IR" sz="2800" dirty="0" err="1" smtClean="0">
                <a:latin typeface="Times New Roman" panose="02020603050405020304" pitchFamily="18" charset="0"/>
                <a:cs typeface="2  Nazanin" panose="00000400000000000000" pitchFamily="2" charset="-78"/>
              </a:rPr>
              <a:t>دراژه</a:t>
            </a:r>
            <a:endParaRPr lang="fa-IR" sz="2800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Enteric coated</a:t>
            </a:r>
            <a:endParaRPr lang="fa-IR" sz="2800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قرص های </a:t>
            </a:r>
            <a:r>
              <a:rPr lang="fa-IR" sz="2800" dirty="0" err="1" smtClean="0">
                <a:latin typeface="Times New Roman" panose="02020603050405020304" pitchFamily="18" charset="0"/>
                <a:cs typeface="2  Nazanin" panose="00000400000000000000" pitchFamily="2" charset="-78"/>
              </a:rPr>
              <a:t>اهسته</a:t>
            </a: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رهش </a:t>
            </a:r>
          </a:p>
          <a:p>
            <a:pPr marL="0" indent="0" algn="r" rtl="1">
              <a:buNone/>
            </a:pPr>
            <a:r>
              <a:rPr 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یا پیوسته رهش (</a:t>
            </a:r>
            <a:r>
              <a:rPr lang="en-US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Sustain release</a:t>
            </a:r>
            <a:r>
              <a:rPr lang="en-US" sz="2800" dirty="0">
                <a:latin typeface="Times New Roman" panose="02020603050405020304" pitchFamily="18" charset="0"/>
                <a:cs typeface="2  Nazanin" panose="00000400000000000000" pitchFamily="2" charset="-78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tablet) </a:t>
            </a:r>
            <a:endParaRPr lang="fa-IR" sz="2800" dirty="0">
              <a:latin typeface="Times New Roman" panose="02020603050405020304" pitchFamily="18" charset="0"/>
              <a:cs typeface="2  Nazanin" panose="00000400000000000000" pitchFamily="2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" y="1124744"/>
            <a:ext cx="37147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56" y="5212259"/>
            <a:ext cx="1886744" cy="141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568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Image result for ‫پیوسته رهش‬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31" y="2528309"/>
            <a:ext cx="6048672" cy="38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9062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latin typeface="Times New Roman" panose="02020603050405020304" pitchFamily="18" charset="0"/>
                <a:cs typeface="2  Nazanin" panose="00000400000000000000" pitchFamily="2" charset="-78"/>
              </a:rPr>
              <a:t>قرص های </a:t>
            </a:r>
            <a:r>
              <a:rPr lang="fa-IR" dirty="0" err="1">
                <a:latin typeface="Times New Roman" panose="02020603050405020304" pitchFamily="18" charset="0"/>
                <a:cs typeface="2  Nazanin" panose="00000400000000000000" pitchFamily="2" charset="-78"/>
              </a:rPr>
              <a:t>اهسته</a:t>
            </a:r>
            <a:r>
              <a:rPr lang="fa-IR" dirty="0">
                <a:latin typeface="Times New Roman" panose="02020603050405020304" pitchFamily="18" charset="0"/>
                <a:cs typeface="2  Nazanin" panose="00000400000000000000" pitchFamily="2" charset="-78"/>
              </a:rPr>
              <a:t> رهش یا پیوسته </a:t>
            </a:r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رهش )</a:t>
            </a:r>
            <a:r>
              <a:rPr lang="en-US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Sustain </a:t>
            </a:r>
            <a:r>
              <a:rPr lang="en-US" dirty="0">
                <a:latin typeface="Times New Roman" panose="02020603050405020304" pitchFamily="18" charset="0"/>
                <a:cs typeface="2  Nazanin" panose="00000400000000000000" pitchFamily="2" charset="-78"/>
              </a:rPr>
              <a:t>release) </a:t>
            </a:r>
            <a:r>
              <a:rPr lang="fa-IR" dirty="0">
                <a:latin typeface="Times New Roman" panose="02020603050405020304" pitchFamily="18" charset="0"/>
                <a:cs typeface="2  Nazanin" panose="00000400000000000000" pitchFamily="2" charset="-78"/>
              </a:rPr>
              <a:t/>
            </a:r>
            <a:br>
              <a:rPr lang="fa-IR" dirty="0">
                <a:latin typeface="Times New Roman" panose="02020603050405020304" pitchFamily="18" charset="0"/>
                <a:cs typeface="2  Nazanin" panose="00000400000000000000" pitchFamily="2" charset="-78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65" y="2276872"/>
            <a:ext cx="6901670" cy="41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925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dirty="0" smtClean="0"/>
              <a:t>رابطه قرص و اسید معده</a:t>
            </a:r>
          </a:p>
        </p:txBody>
      </p:sp>
      <p:pic>
        <p:nvPicPr>
          <p:cNvPr id="7" name="ashkal daroo j1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end="49305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950" y="1417638"/>
            <a:ext cx="8197850" cy="4805363"/>
          </a:xfrm>
        </p:spPr>
      </p:pic>
    </p:spTree>
    <p:extLst>
      <p:ext uri="{BB962C8B-B14F-4D97-AF65-F5344CB8AC3E}">
        <p14:creationId xmlns:p14="http://schemas.microsoft.com/office/powerpoint/2010/main" val="2536431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2  Nazanin" panose="00000400000000000000" pitchFamily="2" charset="-78"/>
              </a:rPr>
              <a:t>اشکال دارویی خوراکی جامد</a:t>
            </a:r>
            <a:endParaRPr lang="fa-IR" dirty="0">
              <a:cs typeface="2 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dirty="0">
                <a:latin typeface="Times New Roman" panose="02020603050405020304" pitchFamily="18" charset="0"/>
                <a:cs typeface="2  Nazanin" panose="00000400000000000000" pitchFamily="2" charset="-78"/>
              </a:rPr>
              <a:t> Effervescent tablets </a:t>
            </a:r>
            <a:r>
              <a:rPr lang="fa-IR" dirty="0">
                <a:latin typeface="Times New Roman" panose="02020603050405020304" pitchFamily="18" charset="0"/>
                <a:cs typeface="2  Nazanin" panose="00000400000000000000" pitchFamily="2" charset="-78"/>
              </a:rPr>
              <a:t> (</a:t>
            </a:r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قرص هاي </a:t>
            </a:r>
            <a:r>
              <a:rPr lang="fa-IR" dirty="0">
                <a:latin typeface="Times New Roman" panose="02020603050405020304" pitchFamily="18" charset="0"/>
                <a:cs typeface="2  Nazanin" panose="00000400000000000000" pitchFamily="2" charset="-78"/>
              </a:rPr>
              <a:t>جوشان</a:t>
            </a:r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)</a:t>
            </a:r>
          </a:p>
          <a:p>
            <a:pPr algn="r" rtl="1"/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قرص هاي زیر زبانی (</a:t>
            </a:r>
            <a:r>
              <a:rPr lang="en-US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Sublingual tablet</a:t>
            </a:r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)</a:t>
            </a:r>
            <a:endParaRPr lang="en-US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/>
            <a:r>
              <a:rPr lang="en-US" dirty="0">
                <a:latin typeface="Times New Roman" panose="02020603050405020304" pitchFamily="18" charset="0"/>
                <a:cs typeface="2  Nazanin" panose="00000400000000000000" pitchFamily="2" charset="-78"/>
              </a:rPr>
              <a:t>Capsule </a:t>
            </a:r>
            <a:endParaRPr lang="fa-IR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/>
            <a:r>
              <a:rPr lang="fa-IR" dirty="0" err="1">
                <a:latin typeface="Times New Roman" panose="02020603050405020304" pitchFamily="18" charset="0"/>
                <a:cs typeface="2  Nazanin" panose="00000400000000000000" pitchFamily="2" charset="-78"/>
              </a:rPr>
              <a:t>پرل</a:t>
            </a:r>
            <a:r>
              <a:rPr lang="fa-IR" dirty="0">
                <a:latin typeface="Times New Roman" panose="02020603050405020304" pitchFamily="18" charset="0"/>
                <a:cs typeface="2  Nazanin" panose="00000400000000000000" pitchFamily="2" charset="-78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2  Nazanin" panose="00000400000000000000" pitchFamily="2" charset="-78"/>
              </a:rPr>
              <a:t>Pearl</a:t>
            </a:r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) یا مروارید</a:t>
            </a:r>
          </a:p>
          <a:p>
            <a:pPr algn="r" rtl="1"/>
            <a:endParaRPr lang="fa-IR" dirty="0">
              <a:latin typeface="Times New Roman" panose="02020603050405020304" pitchFamily="18" charset="0"/>
              <a:cs typeface="2 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861048"/>
            <a:ext cx="3704771" cy="2921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003115"/>
            <a:ext cx="3144809" cy="277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987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atin typeface="Times New Roman" panose="02020603050405020304" pitchFamily="18" charset="0"/>
                <a:cs typeface="2  Nazanin" panose="00000400000000000000" pitchFamily="2" charset="-78"/>
              </a:rPr>
              <a:t>داروهای مایع </a:t>
            </a:r>
            <a:r>
              <a:rPr lang="fa-IR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خوراکی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شربت</a:t>
            </a:r>
            <a:r>
              <a:rPr lang="en-US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Syrup)</a:t>
            </a:r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)</a:t>
            </a:r>
            <a:endParaRPr lang="en-US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/>
            <a:r>
              <a:rPr lang="en-US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Elixir</a:t>
            </a:r>
          </a:p>
          <a:p>
            <a:pPr algn="r" rtl="1"/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حجم های تقریبی برای تجویز دارو</a:t>
            </a: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2  Nazanin" panose="00000400000000000000" pitchFamily="2" charset="-78"/>
              </a:rPr>
              <a:t>یک قاشق غذا خوری </a:t>
            </a:r>
            <a:endParaRPr lang="fa-IR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/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یک </a:t>
            </a:r>
            <a:r>
              <a:rPr lang="fa-IR" dirty="0">
                <a:latin typeface="Times New Roman" panose="02020603050405020304" pitchFamily="18" charset="0"/>
                <a:cs typeface="2  Nazanin" panose="00000400000000000000" pitchFamily="2" charset="-78"/>
              </a:rPr>
              <a:t>قاشق </a:t>
            </a:r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مرباخوری</a:t>
            </a:r>
          </a:p>
          <a:p>
            <a:pPr marL="0" indent="0" algn="r" rtl="1">
              <a:buNone/>
            </a:pPr>
            <a:endParaRPr lang="fa-IR" dirty="0">
              <a:latin typeface="Times New Roman" panose="02020603050405020304" pitchFamily="18" charset="0"/>
              <a:cs typeface="2  Nazanin" panose="00000400000000000000" pitchFamily="2" charset="-78"/>
            </a:endParaRPr>
          </a:p>
        </p:txBody>
      </p:sp>
      <p:pic>
        <p:nvPicPr>
          <p:cNvPr id="2052" name="Picture 4" descr="Image result for â«Ø§ÙÚ¯Ø²ÛØ±â¬â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9" r="20762"/>
          <a:stretch/>
        </p:blipFill>
        <p:spPr bwMode="auto">
          <a:xfrm>
            <a:off x="971600" y="2443668"/>
            <a:ext cx="2248228" cy="43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484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b="1" dirty="0" smtClean="0">
                <a:cs typeface="2  Nazanin" panose="00000400000000000000" pitchFamily="2" charset="-78"/>
              </a:rPr>
              <a:t>Intravenous</a:t>
            </a:r>
            <a:r>
              <a:rPr lang="fa-IR" b="1" dirty="0" smtClean="0">
                <a:cs typeface="2  Nazanin" panose="00000400000000000000" pitchFamily="2" charset="-78"/>
              </a:rPr>
              <a:t> (شفافیت دارو</a:t>
            </a:r>
            <a:r>
              <a:rPr lang="fa-IR" b="1" dirty="0">
                <a:cs typeface="2  Nazanin" panose="00000400000000000000" pitchFamily="2" charset="-78"/>
              </a:rPr>
              <a:t>)</a:t>
            </a:r>
            <a:endParaRPr lang="fa-IR" b="1" dirty="0" smtClean="0">
              <a:cs typeface="2  Nazanin" panose="00000400000000000000" pitchFamily="2" charset="-78"/>
            </a:endParaRPr>
          </a:p>
          <a:p>
            <a:pPr algn="r" rtl="1"/>
            <a:r>
              <a:rPr lang="fa-IR" b="1" dirty="0">
                <a:cs typeface="2  Nazanin" panose="00000400000000000000" pitchFamily="2" charset="-78"/>
              </a:rPr>
              <a:t>تزریق زیر </a:t>
            </a:r>
            <a:r>
              <a:rPr lang="fa-IR" b="1" dirty="0" smtClean="0">
                <a:cs typeface="2  Nazanin" panose="00000400000000000000" pitchFamily="2" charset="-78"/>
              </a:rPr>
              <a:t>پوستی</a:t>
            </a:r>
          </a:p>
          <a:p>
            <a:pPr algn="r" rtl="1"/>
            <a:r>
              <a:rPr lang="fa-IR" b="1" dirty="0">
                <a:cs typeface="2  Nazanin" panose="00000400000000000000" pitchFamily="2" charset="-78"/>
              </a:rPr>
              <a:t>تزریق </a:t>
            </a:r>
            <a:r>
              <a:rPr lang="fa-IR" b="1" dirty="0" smtClean="0">
                <a:cs typeface="2  Nazanin" panose="00000400000000000000" pitchFamily="2" charset="-78"/>
              </a:rPr>
              <a:t>عضلانی</a:t>
            </a:r>
          </a:p>
          <a:p>
            <a:pPr marL="0" indent="0" algn="r" rtl="1">
              <a:buNone/>
            </a:pPr>
            <a:r>
              <a:rPr lang="en-US" b="1" dirty="0">
                <a:cs typeface="2  Nazanin" panose="00000400000000000000" pitchFamily="2" charset="-78"/>
              </a:rPr>
              <a:t> pH </a:t>
            </a:r>
            <a:r>
              <a:rPr lang="fa-IR" b="1" dirty="0">
                <a:cs typeface="2  Nazanin" panose="00000400000000000000" pitchFamily="2" charset="-78"/>
              </a:rPr>
              <a:t>دارو </a:t>
            </a:r>
            <a:r>
              <a:rPr lang="fa-IR" b="1" dirty="0" smtClean="0">
                <a:cs typeface="2  Nazanin" panose="00000400000000000000" pitchFamily="2" charset="-78"/>
              </a:rPr>
              <a:t>7 </a:t>
            </a:r>
            <a:endParaRPr lang="en-US" b="1" dirty="0" smtClean="0">
              <a:cs typeface="2 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775139"/>
            <a:ext cx="1597922" cy="30828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9" t="62463" r="17681"/>
          <a:stretch/>
        </p:blipFill>
        <p:spPr bwMode="auto">
          <a:xfrm rot="3132174">
            <a:off x="2445427" y="5019505"/>
            <a:ext cx="1584176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253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5146205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464" y="4128056"/>
            <a:ext cx="2827536" cy="272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fa-IR" b="1" dirty="0" smtClean="0">
                <a:solidFill>
                  <a:schemeClr val="tx2">
                    <a:lumMod val="50000"/>
                  </a:schemeClr>
                </a:solidFill>
                <a:latin typeface="Times New Roman" charset="0"/>
                <a:cs typeface="2  Nazanin" pitchFamily="2" charset="-78"/>
              </a:rPr>
              <a:t>روش تزریقی</a:t>
            </a:r>
            <a:endParaRPr lang="en-IN" dirty="0">
              <a:cs typeface="2  Nazanin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3348" y="139913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fa-I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Needle </a:t>
            </a:r>
            <a:endParaRPr lang="fa-IR" altLang="fa-I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fa-I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Catheter</a:t>
            </a:r>
            <a:endParaRPr lang="en-US" altLang="fa-I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093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ایمیل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دکتر احسان متقی</a:t>
            </a:r>
          </a:p>
          <a:p>
            <a:r>
              <a:rPr lang="en-US" dirty="0" smtClean="0"/>
              <a:t>Ehsanmotaghi@yahoo.com</a:t>
            </a:r>
          </a:p>
          <a:p>
            <a:endParaRPr lang="fa-IR" dirty="0" smtClean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985967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b="1" dirty="0" smtClean="0">
                <a:solidFill>
                  <a:schemeClr val="tx1"/>
                </a:solidFill>
                <a:latin typeface="Times New Roman" charset="0"/>
                <a:cs typeface="2  Nazanin" pitchFamily="2" charset="-78"/>
              </a:rPr>
              <a:t>روش تزریقی</a:t>
            </a:r>
            <a:endParaRPr lang="en-US" b="1" dirty="0">
              <a:solidFill>
                <a:schemeClr val="tx1"/>
              </a:solidFill>
              <a:latin typeface="Times New Roman" charset="0"/>
              <a:cs typeface="2  Nazanin" pitchFamily="2" charset="-7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8C80E7-247F-4CA6-BCF9-5B7DB6757C60}" type="slidenum">
              <a:rPr kumimoji="0" lang="en-US" altLang="fa-I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fa-I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85750" y="1500188"/>
            <a:ext cx="8858250" cy="4525962"/>
          </a:xfrm>
        </p:spPr>
        <p:txBody>
          <a:bodyPr/>
          <a:lstStyle/>
          <a:p>
            <a:pPr marL="660400" indent="-660400" algn="r" rtl="1">
              <a:buFont typeface="Wingdings" panose="05000000000000000000" pitchFamily="2" charset="2"/>
              <a:buChar char="§"/>
            </a:pPr>
            <a:r>
              <a:rPr lang="en-US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Intra  Venous</a:t>
            </a: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داخل وریدی </a:t>
            </a:r>
            <a:endParaRPr lang="en-US" altLang="fa-IR" sz="2800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marL="660400" indent="-660400" algn="r" rtl="1" eaLnBrk="1" hangingPunct="1">
              <a:buFontTx/>
              <a:buNone/>
            </a:pPr>
            <a:r>
              <a:rPr lang="en-US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Intra Muscular</a:t>
            </a: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داخل عضلانی</a:t>
            </a:r>
            <a:r>
              <a:rPr lang="en-US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IM</a:t>
            </a:r>
          </a:p>
          <a:p>
            <a:pPr marL="660400" indent="-660400" algn="r" rtl="1" eaLnBrk="1" hangingPunct="1">
              <a:buFontTx/>
              <a:buNone/>
            </a:pPr>
            <a:r>
              <a:rPr lang="en-US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Sub Cutaneous</a:t>
            </a: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زیر پوستی</a:t>
            </a:r>
            <a:r>
              <a:rPr lang="en-US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SC</a:t>
            </a:r>
            <a:endParaRPr lang="fa-IR" altLang="fa-IR" sz="2800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marL="660400" indent="-660400" algn="r" rtl="1" eaLnBrk="1" hangingPunct="1">
              <a:buNone/>
            </a:pPr>
            <a:r>
              <a:rPr lang="en-US" altLang="fa-IR" sz="2800" dirty="0">
                <a:latin typeface="Times New Roman" panose="02020603050405020304" pitchFamily="18" charset="0"/>
                <a:cs typeface="2  Nazanin" panose="00000400000000000000" pitchFamily="2" charset="-78"/>
              </a:rPr>
              <a:t>Intra Dermal</a:t>
            </a:r>
            <a:r>
              <a:rPr lang="fa-IR" altLang="fa-IR" sz="2800" dirty="0">
                <a:latin typeface="Times New Roman" panose="02020603050405020304" pitchFamily="18" charset="0"/>
                <a:cs typeface="2  Nazanin" panose="00000400000000000000" pitchFamily="2" charset="-78"/>
              </a:rPr>
              <a:t> داخل پوستی</a:t>
            </a:r>
            <a:endParaRPr lang="en-US" altLang="fa-IR" sz="2800" dirty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marL="660400" indent="-660400" algn="r" rtl="1">
              <a:buFontTx/>
              <a:buNone/>
            </a:pPr>
            <a:r>
              <a:rPr lang="en-US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Intra-arterial</a:t>
            </a: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داخل شریانی</a:t>
            </a:r>
            <a:endParaRPr lang="en-US" altLang="fa-IR" sz="2800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marL="660400" indent="-660400" algn="r" rtl="1">
              <a:buFontTx/>
              <a:buNone/>
            </a:pPr>
            <a:r>
              <a:rPr lang="en-US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Intra-articular</a:t>
            </a: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داخل مفصلی </a:t>
            </a:r>
            <a:endParaRPr lang="en-US" altLang="fa-IR" sz="2800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marL="660400" indent="-660400" algn="r" rtl="1" eaLnBrk="1" hangingPunct="1">
              <a:buFontTx/>
              <a:buNone/>
            </a:pPr>
            <a:r>
              <a:rPr lang="en-US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Intra </a:t>
            </a:r>
            <a:r>
              <a:rPr lang="en-US" altLang="fa-IR" sz="2800" dirty="0" err="1" smtClean="0">
                <a:latin typeface="Times New Roman" panose="02020603050405020304" pitchFamily="18" charset="0"/>
                <a:cs typeface="2  Nazanin" panose="00000400000000000000" pitchFamily="2" charset="-78"/>
              </a:rPr>
              <a:t>Thecal</a:t>
            </a: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داخل نخاعی</a:t>
            </a:r>
            <a:r>
              <a:rPr lang="en-US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IT</a:t>
            </a:r>
          </a:p>
          <a:p>
            <a:pPr marL="660400" indent="-660400" eaLnBrk="1" hangingPunct="1">
              <a:buFontTx/>
              <a:buAutoNum type="romanUcPeriod"/>
            </a:pPr>
            <a:endParaRPr lang="en-US" altLang="fa-IR" b="1" dirty="0" smtClean="0">
              <a:solidFill>
                <a:schemeClr val="accent1"/>
              </a:solidFill>
              <a:cs typeface="2  Nazanin" panose="00000400000000000000" pitchFamily="2" charset="-78"/>
            </a:endParaRPr>
          </a:p>
          <a:p>
            <a:pPr marL="660400" lvl="1" indent="-660400" algn="r">
              <a:buFont typeface="Wingdings" panose="05000000000000000000" pitchFamily="2" charset="2"/>
              <a:buChar char="§"/>
            </a:pPr>
            <a:endParaRPr lang="en-US" altLang="fa-IR" b="1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48631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8575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charset="0"/>
                <a:cs typeface="2  Nazanin" pitchFamily="2" charset="-78"/>
              </a:rPr>
              <a:t>Intravenous</a:t>
            </a:r>
            <a:r>
              <a:rPr lang="fa-IR" b="1" dirty="0" smtClean="0">
                <a:solidFill>
                  <a:schemeClr val="tx2">
                    <a:lumMod val="50000"/>
                  </a:schemeClr>
                </a:solidFill>
                <a:latin typeface="Times New Roman" charset="0"/>
                <a:cs typeface="2  Nazanin" pitchFamily="2" charset="-78"/>
              </a:rPr>
              <a:t>داخل رگی یا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charset="0"/>
                <a:cs typeface="2  Nazanin" pitchFamily="2" charset="-78"/>
              </a:rPr>
              <a:t> 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charset="0"/>
              <a:cs typeface="2  Nazanin" pitchFamily="2" charset="-78"/>
            </a:endParaRPr>
          </a:p>
        </p:txBody>
      </p:sp>
      <p:sp>
        <p:nvSpPr>
          <p:cNvPr id="2355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28625" y="1857375"/>
            <a:ext cx="42672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a-IR" altLang="fa-IR" sz="2000" smtClean="0">
              <a:latin typeface="Times New Roman" panose="02020603050405020304" pitchFamily="18" charset="0"/>
            </a:endParaRPr>
          </a:p>
        </p:txBody>
      </p:sp>
      <p:sp>
        <p:nvSpPr>
          <p:cNvPr id="23556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4714875" y="2438400"/>
            <a:ext cx="40386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a-IR" altLang="fa-IR" sz="2000" smtClean="0">
              <a:latin typeface="Times New Roman" panose="02020603050405020304" pitchFamily="18" charset="0"/>
            </a:endParaRPr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D7F9B-05B2-4D37-B24B-139817FB8463}" type="slidenum">
              <a:rPr kumimoji="0" lang="en-US" altLang="fa-I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fa-I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883602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3926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charset="0"/>
              </a:rPr>
              <a:t>Intramusular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charset="0"/>
            </a:endParaRPr>
          </a:p>
        </p:txBody>
      </p:sp>
      <p:sp>
        <p:nvSpPr>
          <p:cNvPr id="24579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857750" y="1357313"/>
            <a:ext cx="4038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fa-IR" sz="2400" b="1" smtClean="0">
              <a:latin typeface="Times New Roman" panose="02020603050405020304" pitchFamily="18" charset="0"/>
            </a:endParaRPr>
          </a:p>
          <a:p>
            <a:pPr algn="r" rtl="1">
              <a:lnSpc>
                <a:spcPct val="90000"/>
              </a:lnSpc>
              <a:buFontTx/>
              <a:buNone/>
            </a:pPr>
            <a:r>
              <a:rPr lang="fa-IR" altLang="fa-IR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2  Nazanin" panose="00000400000000000000" pitchFamily="2" charset="-78"/>
              </a:rPr>
              <a:t>مزایا و معایب</a:t>
            </a:r>
            <a:endParaRPr lang="en-US" altLang="fa-IR" sz="3600" b="1" smtClean="0">
              <a:solidFill>
                <a:srgbClr val="C00000"/>
              </a:solidFill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fa-IR" sz="2400" b="1" smtClean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1264E-5D31-472D-BBCB-73B1B6FF0E9A}" type="slidenum">
              <a:rPr kumimoji="0" lang="en-US" altLang="fa-I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fa-I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571750"/>
            <a:ext cx="6786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2626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</a:rPr>
              <a:t>-</a:t>
            </a:r>
            <a: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cs typeface="2  Nazanin" pitchFamily="2" charset="-78"/>
              </a:rPr>
              <a:t>زیرپوستی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cs typeface="2  Nazanin" pitchFamily="2" charset="-78"/>
              </a:rPr>
              <a:t>Subcutaneous</a:t>
            </a:r>
            <a:endParaRPr lang="en-IN" b="1" dirty="0">
              <a:solidFill>
                <a:schemeClr val="tx1">
                  <a:lumMod val="95000"/>
                  <a:lumOff val="5000"/>
                </a:schemeClr>
              </a:solidFill>
              <a:cs typeface="2  Nazanin" pitchFamily="2" charset="-78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6642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2752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sz="3200" b="1" dirty="0" smtClean="0">
                <a:cs typeface="2  Nazanin" panose="00000400000000000000" pitchFamily="2" charset="-78"/>
              </a:rPr>
              <a:t>Implant</a:t>
            </a:r>
            <a:r>
              <a:rPr lang="fa-IR" sz="3200" b="1" dirty="0" smtClean="0">
                <a:cs typeface="2  Nazanin" panose="00000400000000000000" pitchFamily="2" charset="-78"/>
              </a:rPr>
              <a:t> یا </a:t>
            </a:r>
            <a:r>
              <a:rPr lang="fa-IR" sz="3200" b="1" dirty="0" err="1" smtClean="0">
                <a:cs typeface="2  Nazanin" panose="00000400000000000000" pitchFamily="2" charset="-78"/>
              </a:rPr>
              <a:t>کاشتنی</a:t>
            </a:r>
            <a:r>
              <a:rPr lang="en-US" sz="3200" dirty="0">
                <a:cs typeface="2  Nazanin" panose="00000400000000000000" pitchFamily="2" charset="-78"/>
              </a:rPr>
              <a:t/>
            </a:r>
            <a:br>
              <a:rPr lang="en-US" sz="3200" dirty="0">
                <a:cs typeface="2  Nazanin" panose="00000400000000000000" pitchFamily="2" charset="-78"/>
              </a:rPr>
            </a:br>
            <a:r>
              <a:rPr lang="fa-IR" sz="3200" dirty="0">
                <a:cs typeface="2  Nazanin" panose="00000400000000000000" pitchFamily="2" charset="-78"/>
              </a:rPr>
              <a:t/>
            </a:r>
            <a:br>
              <a:rPr lang="fa-IR" sz="3200" dirty="0">
                <a:cs typeface="2  Nazanin" panose="00000400000000000000" pitchFamily="2" charset="-78"/>
              </a:rPr>
            </a:br>
            <a:endParaRPr lang="fa-IR" altLang="fa-IR" sz="3200" dirty="0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1" y="714329"/>
            <a:ext cx="4569326" cy="349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84" y="1052736"/>
            <a:ext cx="4071937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99" y="3870772"/>
            <a:ext cx="4314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247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cs typeface="2  Nazanin" pitchFamily="2" charset="-78"/>
              </a:rPr>
              <a:t>Intra-articular</a:t>
            </a:r>
            <a: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cs typeface="2  Nazanin" pitchFamily="2" charset="-78"/>
              </a:rPr>
              <a:t>-داخل مفصلی</a:t>
            </a:r>
            <a:endParaRPr lang="en-IN" b="1" dirty="0">
              <a:solidFill>
                <a:schemeClr val="tx1">
                  <a:lumMod val="95000"/>
                  <a:lumOff val="5000"/>
                </a:schemeClr>
              </a:solidFill>
              <a:cs typeface="2  Nazanin" pitchFamily="2" charset="-78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571625"/>
            <a:ext cx="731996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476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cs typeface="2  Nazanin" pitchFamily="2" charset="-78"/>
              </a:rPr>
              <a:t>داخل پوستی</a:t>
            </a:r>
            <a:endParaRPr lang="en-IN" b="1" dirty="0">
              <a:solidFill>
                <a:schemeClr val="tx1">
                  <a:lumMod val="95000"/>
                  <a:lumOff val="5000"/>
                </a:schemeClr>
              </a:solidFill>
              <a:cs typeface="2  Nazanin" pitchFamily="2" charset="-78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500563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30588"/>
            <a:ext cx="4643437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5603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2  Nazanin" pitchFamily="2" charset="-78"/>
              </a:rPr>
              <a:t>Topical </a:t>
            </a:r>
            <a:r>
              <a:rPr lang="fa-I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2  Nazanin" pitchFamily="2" charset="-78"/>
              </a:rPr>
              <a:t>موضعی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2  Nazanin" pitchFamily="2" charset="-7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pPr algn="r" rtl="1">
              <a:spcAft>
                <a:spcPts val="300"/>
              </a:spcAft>
            </a:pP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چشم (قطره پماد)</a:t>
            </a:r>
          </a:p>
          <a:p>
            <a:pPr algn="r" rtl="1">
              <a:spcAft>
                <a:spcPts val="300"/>
              </a:spcAft>
            </a:pP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بینی</a:t>
            </a:r>
          </a:p>
          <a:p>
            <a:pPr algn="r" rtl="1">
              <a:spcAft>
                <a:spcPts val="300"/>
              </a:spcAft>
            </a:pP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گوش</a:t>
            </a:r>
          </a:p>
          <a:p>
            <a:pPr algn="r" rtl="1">
              <a:spcAft>
                <a:spcPts val="300"/>
              </a:spcAft>
            </a:pP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ریه</a:t>
            </a:r>
            <a:r>
              <a:rPr lang="en-US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Inhalational</a:t>
            </a:r>
            <a:endParaRPr lang="fa-IR" altLang="fa-IR" sz="2800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>
              <a:spcAft>
                <a:spcPts val="300"/>
              </a:spcAft>
            </a:pPr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واژن</a:t>
            </a:r>
            <a:endParaRPr lang="en-US" altLang="fa-IR" sz="2800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lvl="1">
              <a:spcAft>
                <a:spcPts val="300"/>
              </a:spcAft>
            </a:pPr>
            <a:endParaRPr lang="en-US" altLang="fa-I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2183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7772400" cy="1143000"/>
          </a:xfrm>
        </p:spPr>
        <p:txBody>
          <a:bodyPr/>
          <a:lstStyle/>
          <a:p>
            <a:pPr algn="r">
              <a:defRPr/>
            </a:pPr>
            <a:r>
              <a:rPr lang="fa-I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2  Nazanin" pitchFamily="2" charset="-78"/>
              </a:rPr>
              <a:t>موضعی پوستی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2  Nazanin" pitchFamily="2" charset="-78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85750" y="2362200"/>
            <a:ext cx="4000500" cy="4495800"/>
          </a:xfrm>
        </p:spPr>
        <p:txBody>
          <a:bodyPr/>
          <a:lstStyle/>
          <a:p>
            <a:pPr algn="r" rtl="1"/>
            <a:r>
              <a:rPr lang="fa-IR" altLang="fa-IR" sz="28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پوست:</a:t>
            </a:r>
            <a:endParaRPr lang="en-US" altLang="fa-IR" sz="2800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lvl="1"/>
            <a:r>
              <a:rPr lang="en-US" altLang="fa-IR" dirty="0" smtClean="0">
                <a:solidFill>
                  <a:srgbClr val="FF0000"/>
                </a:solidFill>
                <a:latin typeface="Times New Roman" panose="02020603050405020304" pitchFamily="18" charset="0"/>
                <a:cs typeface="2  Nazanin" panose="00000400000000000000" pitchFamily="2" charset="-78"/>
              </a:rPr>
              <a:t>Creams</a:t>
            </a:r>
            <a:r>
              <a:rPr lang="fa-IR" altLang="fa-IR" dirty="0" smtClean="0">
                <a:solidFill>
                  <a:srgbClr val="FF0000"/>
                </a:solidFill>
                <a:latin typeface="Times New Roman" panose="02020603050405020304" pitchFamily="18" charset="0"/>
                <a:cs typeface="2  Nazanin" panose="00000400000000000000" pitchFamily="2" charset="-78"/>
              </a:rPr>
              <a:t>کرم </a:t>
            </a:r>
            <a:endParaRPr lang="en-US" altLang="fa-IR" dirty="0" smtClean="0">
              <a:solidFill>
                <a:srgbClr val="FF0000"/>
              </a:solidFill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lvl="1"/>
            <a:r>
              <a:rPr lang="en-US" altLang="fa-IR" dirty="0" smtClean="0">
                <a:solidFill>
                  <a:srgbClr val="FF0000"/>
                </a:solidFill>
                <a:latin typeface="Times New Roman" panose="02020603050405020304" pitchFamily="18" charset="0"/>
                <a:cs typeface="2  Nazanin" panose="00000400000000000000" pitchFamily="2" charset="-78"/>
              </a:rPr>
              <a:t>Ointments</a:t>
            </a:r>
            <a:r>
              <a:rPr lang="fa-IR" altLang="fa-IR" dirty="0" smtClean="0">
                <a:solidFill>
                  <a:srgbClr val="FF0000"/>
                </a:solidFill>
                <a:latin typeface="Times New Roman" panose="02020603050405020304" pitchFamily="18" charset="0"/>
                <a:cs typeface="2  Nazanin" panose="00000400000000000000" pitchFamily="2" charset="-78"/>
              </a:rPr>
              <a:t>پماد </a:t>
            </a:r>
            <a:endParaRPr lang="en-US" altLang="fa-IR" dirty="0" smtClean="0">
              <a:solidFill>
                <a:srgbClr val="FF0000"/>
              </a:solidFill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lvl="1"/>
            <a:r>
              <a:rPr lang="en-US" alt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Lotions</a:t>
            </a:r>
            <a:r>
              <a:rPr lang="fa-IR" altLang="fa-IR" dirty="0" err="1" smtClean="0">
                <a:latin typeface="Times New Roman" panose="02020603050405020304" pitchFamily="18" charset="0"/>
                <a:cs typeface="2  Nazanin" panose="00000400000000000000" pitchFamily="2" charset="-78"/>
              </a:rPr>
              <a:t>لوسیون</a:t>
            </a:r>
            <a:r>
              <a:rPr lang="fa-IR" alt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</a:t>
            </a:r>
            <a:endParaRPr lang="en-US" altLang="fa-IR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lvl="1"/>
            <a:r>
              <a:rPr lang="en-US" alt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Gels</a:t>
            </a:r>
            <a:r>
              <a:rPr lang="fa-IR" alt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ژل </a:t>
            </a:r>
            <a:endParaRPr lang="en-US" altLang="fa-IR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lvl="1"/>
            <a:r>
              <a:rPr lang="en-US" alt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transdermal patches</a:t>
            </a:r>
          </a:p>
          <a:p>
            <a:pPr lvl="1">
              <a:buFontTx/>
              <a:buNone/>
            </a:pPr>
            <a:endParaRPr lang="en-US" altLang="fa-I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500563" y="2743200"/>
            <a:ext cx="43576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a-IR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2  Nazanin" panose="00000400000000000000" pitchFamily="2" charset="-78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a-IR" alt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2  Nazanin" panose="00000400000000000000" pitchFamily="2" charset="-78"/>
              </a:rPr>
              <a:t>چشم یا گوش:</a:t>
            </a:r>
            <a:r>
              <a:rPr kumimoji="0" lang="en-US" alt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2  Nazanin" panose="00000400000000000000" pitchFamily="2" charset="-78"/>
              </a:rPr>
              <a:t> </a:t>
            </a:r>
          </a:p>
          <a:p>
            <a:pPr lvl="1" eaLnBrk="1" hangingPunct="1">
              <a:defRPr/>
            </a:pPr>
            <a:r>
              <a:rPr lang="en-US" altLang="fa-IR" dirty="0">
                <a:solidFill>
                  <a:srgbClr val="000000"/>
                </a:solidFill>
                <a:latin typeface="Times New Roman" panose="02020603050405020304" pitchFamily="18" charset="0"/>
                <a:cs typeface="2  Nazanin" panose="00000400000000000000" pitchFamily="2" charset="-78"/>
              </a:rPr>
              <a:t>Ointments</a:t>
            </a:r>
            <a:r>
              <a:rPr lang="fa-IR" altLang="fa-IR" dirty="0">
                <a:solidFill>
                  <a:srgbClr val="000000"/>
                </a:solidFill>
                <a:latin typeface="Times New Roman" panose="02020603050405020304" pitchFamily="18" charset="0"/>
                <a:cs typeface="2  Nazanin" panose="00000400000000000000" pitchFamily="2" charset="-78"/>
              </a:rPr>
              <a:t>پماد </a:t>
            </a:r>
            <a:r>
              <a:rPr lang="en-US" altLang="fa-IR" dirty="0">
                <a:solidFill>
                  <a:srgbClr val="000000"/>
                </a:solidFill>
                <a:latin typeface="Times New Roman" panose="02020603050405020304" pitchFamily="18" charset="0"/>
                <a:cs typeface="2  Nazanin" panose="00000400000000000000" pitchFamily="2" charset="-78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2  Nazanin" panose="00000400000000000000" pitchFamily="2" charset="-78"/>
              </a:rPr>
              <a:t>Solutions</a:t>
            </a:r>
            <a:r>
              <a:rPr kumimoji="0" lang="fa-IR" alt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2  Nazanin" panose="00000400000000000000" pitchFamily="2" charset="-78"/>
              </a:rPr>
              <a:t>محلول </a:t>
            </a:r>
            <a:endParaRPr kumimoji="0" lang="en-US" altLang="fa-IR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2  Nazanin" panose="00000400000000000000" pitchFamily="2" charset="-78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a-IR" alt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2  Nazanin" panose="00000400000000000000" pitchFamily="2" charset="-78"/>
              </a:rPr>
              <a:t>بینی و ریه</a:t>
            </a:r>
            <a:endParaRPr kumimoji="0" lang="en-US" altLang="fa-IR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2  Nazanin" panose="00000400000000000000" pitchFamily="2" charset="-7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2  Nazanin" panose="00000400000000000000" pitchFamily="2" charset="-78"/>
              </a:rPr>
              <a:t>sprays and powders</a:t>
            </a:r>
            <a:r>
              <a:rPr kumimoji="0" lang="fa-IR" alt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2  Nazanin" panose="00000400000000000000" pitchFamily="2" charset="-78"/>
              </a:rPr>
              <a:t>اسپری و پودر</a:t>
            </a:r>
            <a:endParaRPr kumimoji="0" lang="en-US" altLang="fa-IR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2  Nazanin" panose="00000400000000000000" pitchFamily="2" charset="-78"/>
            </a:endParaRPr>
          </a:p>
        </p:txBody>
      </p:sp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90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8103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83671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Transdermal</a:t>
            </a:r>
            <a:r>
              <a:rPr lang="en-US" dirty="0" smtClean="0">
                <a:solidFill>
                  <a:schemeClr val="tx1"/>
                </a:solidFill>
                <a:cs typeface="2  Nazanin" pitchFamily="2" charset="-78"/>
              </a:rPr>
              <a:t> patch </a:t>
            </a:r>
            <a:r>
              <a:rPr lang="fa-IR" dirty="0">
                <a:solidFill>
                  <a:schemeClr val="tx1"/>
                </a:solidFill>
                <a:cs typeface="2  Nazanin" pitchFamily="2" charset="-78"/>
              </a:rPr>
              <a:t>یا </a:t>
            </a:r>
            <a:r>
              <a:rPr lang="en-US" dirty="0">
                <a:solidFill>
                  <a:schemeClr val="tx1"/>
                </a:solidFill>
                <a:cs typeface="2  Nazanin" pitchFamily="2" charset="-78"/>
              </a:rPr>
              <a:t>p</a:t>
            </a:r>
            <a:r>
              <a:rPr lang="en-US" dirty="0" smtClean="0">
                <a:solidFill>
                  <a:schemeClr val="tx1"/>
                </a:solidFill>
                <a:cs typeface="2  Nazanin" pitchFamily="2" charset="-78"/>
              </a:rPr>
              <a:t>laster</a:t>
            </a:r>
            <a: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/>
            </a:r>
            <a:b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</a:br>
            <a:r>
              <a:rPr lang="fa-IR" dirty="0" smtClean="0">
                <a:solidFill>
                  <a:schemeClr val="tx1"/>
                </a:solidFill>
                <a:cs typeface="2  Nazanin" pitchFamily="2" charset="-78"/>
              </a:rPr>
              <a:t>چسب پوستی یا </a:t>
            </a:r>
            <a:r>
              <a:rPr lang="en-US" dirty="0" smtClean="0">
                <a:solidFill>
                  <a:schemeClr val="tx1"/>
                </a:solidFill>
                <a:cs typeface="2  Nazanin" pitchFamily="2" charset="-78"/>
              </a:rPr>
              <a:t/>
            </a:r>
            <a:br>
              <a:rPr lang="en-US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dirty="0">
                <a:solidFill>
                  <a:schemeClr val="tx1"/>
                </a:solidFill>
                <a:cs typeface="2  Nazanin" pitchFamily="2" charset="-78"/>
              </a:rPr>
              <a:t/>
            </a:r>
            <a:br>
              <a:rPr lang="fa-IR" dirty="0">
                <a:solidFill>
                  <a:schemeClr val="tx1"/>
                </a:solidFill>
                <a:cs typeface="2  Nazanin" pitchFamily="2" charset="-78"/>
              </a:rPr>
            </a:b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71625"/>
            <a:ext cx="752157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3118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fa-IR" dirty="0">
                <a:cs typeface="2  Nazanin" panose="00000400000000000000" pitchFamily="2" charset="-78"/>
              </a:rPr>
              <a:t>مفاهیم فارماکولوژی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300" b="1" dirty="0">
                <a:latin typeface="Times New Roman" panose="02020603050405020304" pitchFamily="18" charset="0"/>
                <a:cs typeface="2  Nazanin" panose="00000400000000000000" pitchFamily="2" charset="-78"/>
              </a:rPr>
              <a:t>رسپتور </a:t>
            </a:r>
            <a:r>
              <a:rPr lang="en-US" sz="2300" b="1" dirty="0">
                <a:latin typeface="Times New Roman" panose="02020603050405020304" pitchFamily="18" charset="0"/>
                <a:cs typeface="2  Nazanin" panose="00000400000000000000" pitchFamily="2" charset="-78"/>
              </a:rPr>
              <a:t>Receptor</a:t>
            </a:r>
            <a:endParaRPr lang="fa-IR" altLang="fa-IR" sz="2300" b="1" dirty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/>
            <a:r>
              <a:rPr lang="fa-IR" altLang="fa-IR" sz="2300" b="1" dirty="0">
                <a:latin typeface="Times New Roman" panose="02020603050405020304" pitchFamily="18" charset="0"/>
                <a:cs typeface="2  Nazanin" panose="00000400000000000000" pitchFamily="2" charset="-78"/>
              </a:rPr>
              <a:t>آگونیست </a:t>
            </a:r>
            <a:r>
              <a:rPr lang="en-US" altLang="fa-IR" sz="2300" b="1" dirty="0">
                <a:latin typeface="Times New Roman" panose="02020603050405020304" pitchFamily="18" charset="0"/>
                <a:cs typeface="2  Nazanin" panose="00000400000000000000" pitchFamily="2" charset="-78"/>
              </a:rPr>
              <a:t>Agonist </a:t>
            </a:r>
            <a:endParaRPr lang="fa-IR" altLang="fa-IR" sz="2300" b="1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/>
            <a:r>
              <a:rPr lang="fa-IR" altLang="fa-IR" sz="2300" b="1" dirty="0">
                <a:latin typeface="Times New Roman" panose="02020603050405020304" pitchFamily="18" charset="0"/>
                <a:cs typeface="2  Nazanin" panose="00000400000000000000" pitchFamily="2" charset="-78"/>
              </a:rPr>
              <a:t>آگونیست </a:t>
            </a:r>
            <a:r>
              <a:rPr lang="fa-IR" altLang="fa-IR" sz="2300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نسبی</a:t>
            </a:r>
          </a:p>
          <a:p>
            <a:pPr marL="0" indent="0" algn="r" rtl="1">
              <a:buNone/>
            </a:pPr>
            <a:r>
              <a:rPr lang="fa-IR" altLang="fa-IR" sz="2300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 </a:t>
            </a:r>
            <a:r>
              <a:rPr lang="en-US" altLang="fa-IR" sz="2300" b="1" dirty="0">
                <a:latin typeface="Times New Roman" panose="02020603050405020304" pitchFamily="18" charset="0"/>
                <a:cs typeface="2  Nazanin" panose="00000400000000000000" pitchFamily="2" charset="-78"/>
              </a:rPr>
              <a:t>Partial Agonist</a:t>
            </a:r>
          </a:p>
          <a:p>
            <a:pPr algn="r" rtl="1"/>
            <a:r>
              <a:rPr lang="fa-IR" altLang="fa-IR" sz="2300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آنتاگونیست</a:t>
            </a:r>
            <a:r>
              <a:rPr lang="en-US" altLang="fa-IR" sz="2300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Antagonist</a:t>
            </a:r>
            <a:endParaRPr lang="fa-IR" altLang="fa-IR" sz="2300" b="1" dirty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endParaRPr lang="fa-IR" sz="23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90" name="ShockwaveFlash1" r:id="rId2" imgW="1828800" imgH="1828800"/>
        </mc:Choice>
        <mc:Fallback>
          <p:control name="ShockwaveFlash1" r:id="rId2" imgW="1828800" imgH="182880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0" y="1384300"/>
                  <a:ext cx="5638800" cy="5397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984444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a-IR" sz="3200" i="1" smtClean="0"/>
              <a:t/>
            </a:r>
            <a:br>
              <a:rPr lang="en-US" altLang="fa-IR" sz="3200" i="1" smtClean="0"/>
            </a:br>
            <a:endParaRPr lang="en-US" altLang="fa-IR" sz="3200" i="1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fa-IR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intravenous                   30-60 seconds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inhalation                      2-3 minutes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sublingual                      3-5 minutes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intramuscular               10-20 minutes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subcutaneous                15-30 minutes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rectal                               5-30 minutes</a:t>
            </a:r>
          </a:p>
          <a:p>
            <a:pPr eaLnBrk="1" hangingPunct="1">
              <a:lnSpc>
                <a:spcPct val="80000"/>
              </a:lnSpc>
            </a:pPr>
            <a:r>
              <a:rPr lang="fa-IR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خوراکی</a:t>
            </a:r>
            <a:r>
              <a:rPr lang="en-US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30-90 minutes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Topical</a:t>
            </a:r>
            <a:r>
              <a:rPr lang="fa-IR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fa-I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(minutes to hours)</a:t>
            </a:r>
          </a:p>
          <a:p>
            <a:pPr eaLnBrk="1" hangingPunct="1">
              <a:lnSpc>
                <a:spcPct val="80000"/>
              </a:lnSpc>
            </a:pPr>
            <a:endParaRPr lang="en-US" altLang="fa-IR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571500" y="214313"/>
            <a:ext cx="7315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a-IR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Route for administration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a-IR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-Time until effect-</a:t>
            </a:r>
          </a:p>
        </p:txBody>
      </p:sp>
    </p:spTree>
    <p:extLst>
      <p:ext uri="{BB962C8B-B14F-4D97-AF65-F5344CB8AC3E}">
        <p14:creationId xmlns:p14="http://schemas.microsoft.com/office/powerpoint/2010/main" val="31310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2  Nazanin" panose="00000400000000000000" pitchFamily="2" charset="-78"/>
              </a:rPr>
              <a:t>شباهت ظاهری داروها</a:t>
            </a:r>
            <a:endParaRPr lang="fa-IR" b="1" dirty="0">
              <a:cs typeface="2 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1746" name="Picture 2" descr="http://www.pharmacotherapist.com/wp-content/uploads/2018/07/1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4152900" cy="4152901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 rotWithShape="1">
          <a:blip r:embed="rId3"/>
          <a:srcRect l="25939" t="35819" r="30435" b="701"/>
          <a:stretch/>
        </p:blipFill>
        <p:spPr bwMode="auto">
          <a:xfrm>
            <a:off x="5286380" y="2714620"/>
            <a:ext cx="3857620" cy="36433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b="1" dirty="0" smtClean="0">
                <a:cs typeface="2  Nazanin" panose="00000400000000000000" pitchFamily="2" charset="-78"/>
              </a:rPr>
              <a:t>اثر خونرسانی به محل تجویز دارو بر جذب دارو</a:t>
            </a:r>
            <a:br>
              <a:rPr lang="fa-IR" sz="3200" b="1" dirty="0" smtClean="0">
                <a:cs typeface="2  Nazanin" panose="00000400000000000000" pitchFamily="2" charset="-78"/>
              </a:rPr>
            </a:b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2  Nazanin" panose="00000400000000000000" pitchFamily="2" charset="-78"/>
              </a:rPr>
              <a:t>نارسائی قلبی شدید </a:t>
            </a:r>
            <a:endParaRPr lang="fa-IR" dirty="0" smtClean="0">
              <a:cs typeface="2  Nazanin" panose="00000400000000000000" pitchFamily="2" charset="-78"/>
            </a:endParaRPr>
          </a:p>
          <a:p>
            <a:pPr algn="r" rtl="1"/>
            <a:r>
              <a:rPr lang="fa-IR" dirty="0" smtClean="0">
                <a:cs typeface="2  Nazanin" panose="00000400000000000000" pitchFamily="2" charset="-78"/>
              </a:rPr>
              <a:t>شوك</a:t>
            </a:r>
          </a:p>
          <a:p>
            <a:pPr algn="r" rtl="1"/>
            <a:endParaRPr lang="en-US" dirty="0" smtClean="0">
              <a:cs typeface="2  Nazanin" panose="00000400000000000000" pitchFamily="2" charset="-78"/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476832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2  Nazanin" panose="00000400000000000000" pitchFamily="2" charset="-78"/>
              </a:rPr>
              <a:t>داروها از نظر توزیع </a:t>
            </a:r>
            <a:endParaRPr lang="fa-IR" dirty="0">
              <a:cs typeface="2 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معمولی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با توزیع هدف دار</a:t>
            </a:r>
          </a:p>
          <a:p>
            <a:pPr algn="r" rtl="1"/>
            <a:endParaRPr lang="fa-IR" dirty="0">
              <a:latin typeface="Times New Roman" panose="02020603050405020304" pitchFamily="18" charset="0"/>
              <a:cs typeface="2 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28" y="2996952"/>
            <a:ext cx="4587290" cy="36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79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2  Nazanin" panose="00000400000000000000" pitchFamily="2" charset="-78"/>
              </a:rPr>
              <a:t>رابطه توزیع دارو و </a:t>
            </a:r>
            <a:r>
              <a:rPr lang="fa-IR" b="1" dirty="0" err="1" smtClean="0">
                <a:cs typeface="2  Nazanin" panose="00000400000000000000" pitchFamily="2" charset="-78"/>
              </a:rPr>
              <a:t>حلالیت</a:t>
            </a:r>
            <a:r>
              <a:rPr lang="fa-IR" b="1" dirty="0" smtClean="0">
                <a:cs typeface="2  Nazanin" panose="00000400000000000000" pitchFamily="2" charset="-78"/>
              </a:rPr>
              <a:t> دارو</a:t>
            </a:r>
            <a:endParaRPr lang="fa-IR" b="1" dirty="0">
              <a:cs typeface="2 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2  Nazanin" panose="00000400000000000000" pitchFamily="2" charset="-78"/>
              </a:rPr>
              <a:t>دفع داروها از </a:t>
            </a:r>
            <a:r>
              <a:rPr lang="fa-IR" dirty="0" smtClean="0">
                <a:cs typeface="2  Nazanin" panose="00000400000000000000" pitchFamily="2" charset="-78"/>
              </a:rPr>
              <a:t>خون و حلالیت در چربی</a:t>
            </a:r>
          </a:p>
          <a:p>
            <a:pPr algn="r" rtl="1"/>
            <a:r>
              <a:rPr lang="fa-IR" dirty="0" smtClean="0">
                <a:cs typeface="2  Nazanin" panose="00000400000000000000" pitchFamily="2" charset="-78"/>
              </a:rPr>
              <a:t>دفع از کبد</a:t>
            </a:r>
          </a:p>
          <a:p>
            <a:pPr algn="r" rtl="1"/>
            <a:r>
              <a:rPr lang="fa-IR" dirty="0" smtClean="0">
                <a:cs typeface="2  Nazanin" panose="00000400000000000000" pitchFamily="2" charset="-78"/>
              </a:rPr>
              <a:t>دفع از کلیه</a:t>
            </a:r>
            <a:endParaRPr lang="fa-IR" dirty="0"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85253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2  Nazanin" panose="00000400000000000000" pitchFamily="2" charset="-78"/>
              </a:rPr>
              <a:t>عوارض جانبی داروها</a:t>
            </a:r>
            <a:r>
              <a:rPr lang="en-US" b="1" dirty="0" smtClean="0">
                <a:cs typeface="2  Nazanin" panose="00000400000000000000" pitchFamily="2" charset="-78"/>
              </a:rPr>
              <a:t>Side effects </a:t>
            </a:r>
            <a:endParaRPr lang="fa-IR" dirty="0">
              <a:cs typeface="2 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1800" dirty="0">
                <a:cs typeface="2  Nazanin" panose="00000400000000000000" pitchFamily="2" charset="-78"/>
              </a:rPr>
              <a:t>وابسته به دوز </a:t>
            </a:r>
            <a:endParaRPr lang="fa-IR" sz="1800" dirty="0" smtClean="0">
              <a:cs typeface="2  Nazanin" panose="00000400000000000000" pitchFamily="2" charset="-78"/>
            </a:endParaRPr>
          </a:p>
          <a:p>
            <a:pPr algn="r" rtl="1"/>
            <a:r>
              <a:rPr lang="fa-IR" sz="1800" dirty="0" smtClean="0">
                <a:cs typeface="2  Nazanin" panose="00000400000000000000" pitchFamily="2" charset="-78"/>
              </a:rPr>
              <a:t>غیر </a:t>
            </a:r>
            <a:r>
              <a:rPr lang="fa-IR" sz="1800" dirty="0">
                <a:cs typeface="2  Nazanin" panose="00000400000000000000" pitchFamily="2" charset="-78"/>
              </a:rPr>
              <a:t>وابسته به دوز </a:t>
            </a:r>
            <a:endParaRPr lang="fa-IR" sz="1800" dirty="0" smtClean="0">
              <a:cs typeface="2  Nazanin" panose="00000400000000000000" pitchFamily="2" charset="-78"/>
            </a:endParaRPr>
          </a:p>
          <a:p>
            <a:pPr marL="627063" indent="0" algn="r" rtl="1">
              <a:buFont typeface="Wingdings" panose="05000000000000000000" pitchFamily="2" charset="2"/>
              <a:buChar char="Ø"/>
            </a:pPr>
            <a:r>
              <a:rPr lang="fa-IR" sz="1800" dirty="0" smtClean="0">
                <a:cs typeface="2  Nazanin" panose="00000400000000000000" pitchFamily="2" charset="-78"/>
              </a:rPr>
              <a:t>آلرژیک </a:t>
            </a:r>
          </a:p>
          <a:p>
            <a:pPr marL="627063" indent="0" algn="r" rtl="1">
              <a:buFont typeface="Wingdings" panose="05000000000000000000" pitchFamily="2" charset="2"/>
              <a:buChar char="Ø"/>
            </a:pPr>
            <a:r>
              <a:rPr lang="fa-IR" sz="1800" dirty="0" err="1" smtClean="0">
                <a:cs typeface="2  Nazanin" panose="00000400000000000000" pitchFamily="2" charset="-78"/>
              </a:rPr>
              <a:t>ایدیوسینکراتیک</a:t>
            </a:r>
            <a:endParaRPr lang="fa-IR" sz="1800" dirty="0" smtClean="0">
              <a:cs typeface="2  Nazanin" panose="00000400000000000000" pitchFamily="2" charset="-78"/>
            </a:endParaRPr>
          </a:p>
          <a:p>
            <a:pPr marL="627063" indent="0" algn="r" rtl="1">
              <a:buNone/>
            </a:pPr>
            <a:r>
              <a:rPr lang="fa-IR" sz="1800" dirty="0" err="1" smtClean="0">
                <a:cs typeface="2  Nazanin" panose="00000400000000000000" pitchFamily="2" charset="-78"/>
              </a:rPr>
              <a:t>انمی</a:t>
            </a:r>
            <a:r>
              <a:rPr lang="fa-IR" sz="1800" dirty="0" smtClean="0">
                <a:cs typeface="2  Nazanin" panose="00000400000000000000" pitchFamily="2" charset="-78"/>
              </a:rPr>
              <a:t> </a:t>
            </a:r>
            <a:r>
              <a:rPr lang="fa-IR" sz="1800" dirty="0" err="1" smtClean="0">
                <a:cs typeface="2  Nazanin" panose="00000400000000000000" pitchFamily="2" charset="-78"/>
              </a:rPr>
              <a:t>آپلاستیک</a:t>
            </a:r>
            <a:r>
              <a:rPr lang="fa-IR" sz="1800" dirty="0" smtClean="0">
                <a:cs typeface="2  Nazanin" panose="00000400000000000000" pitchFamily="2" charset="-78"/>
              </a:rPr>
              <a:t> ناشی از قطره </a:t>
            </a:r>
            <a:r>
              <a:rPr lang="fa-IR" sz="1800" dirty="0">
                <a:cs typeface="2  Nazanin" panose="00000400000000000000" pitchFamily="2" charset="-78"/>
              </a:rPr>
              <a:t>چشمی </a:t>
            </a:r>
            <a:r>
              <a:rPr lang="fa-IR" sz="1800" dirty="0" smtClean="0">
                <a:cs typeface="2  Nazanin" panose="00000400000000000000" pitchFamily="2" charset="-78"/>
              </a:rPr>
              <a:t>کلرامفنیکل</a:t>
            </a:r>
          </a:p>
          <a:p>
            <a:pPr marL="627063" indent="0" algn="r" rtl="1">
              <a:buNone/>
            </a:pPr>
            <a:r>
              <a:rPr lang="fa-IR" sz="1800" b="1" dirty="0">
                <a:cs typeface="2  Nazanin" panose="00000400000000000000" pitchFamily="2" charset="-78"/>
              </a:rPr>
              <a:t>سوال</a:t>
            </a:r>
            <a:r>
              <a:rPr lang="fa-IR" sz="1800" dirty="0">
                <a:cs typeface="2  Nazanin" panose="00000400000000000000" pitchFamily="2" charset="-78"/>
              </a:rPr>
              <a:t>: یک مرد 51 ساله بعد از مراجعه اظهار داشت که ادرارش کدر و قرمز شده است. او یک ضد انعقاد خوراکی  را برای درمان </a:t>
            </a:r>
            <a:r>
              <a:rPr lang="en-US" sz="1800" dirty="0">
                <a:cs typeface="2  Nazanin" panose="00000400000000000000" pitchFamily="2" charset="-78"/>
              </a:rPr>
              <a:t>deep venous thrombosis </a:t>
            </a:r>
            <a:r>
              <a:rPr lang="fa-IR" sz="1800" dirty="0" smtClean="0">
                <a:cs typeface="2  Nazanin" panose="00000400000000000000" pitchFamily="2" charset="-78"/>
              </a:rPr>
              <a:t> مصرف </a:t>
            </a:r>
            <a:r>
              <a:rPr lang="fa-IR" sz="1800" dirty="0">
                <a:cs typeface="2  Nazanin" panose="00000400000000000000" pitchFamily="2" charset="-78"/>
              </a:rPr>
              <a:t>می کند. اگر عارضه مربوط به دارو باشد </a:t>
            </a:r>
            <a:r>
              <a:rPr lang="fa-IR" sz="1800" dirty="0" smtClean="0">
                <a:cs typeface="2  Nazanin" panose="00000400000000000000" pitchFamily="2" charset="-78"/>
              </a:rPr>
              <a:t>جزو کدام </a:t>
            </a:r>
            <a:r>
              <a:rPr lang="fa-IR" sz="1800" dirty="0">
                <a:cs typeface="2  Nazanin" panose="00000400000000000000" pitchFamily="2" charset="-78"/>
              </a:rPr>
              <a:t>نوع از عوارض طبقه بندی می شود؟</a:t>
            </a:r>
          </a:p>
          <a:p>
            <a:pPr marL="0" indent="0" algn="l">
              <a:buNone/>
            </a:pPr>
            <a:r>
              <a:rPr lang="en-US" sz="1800" dirty="0">
                <a:cs typeface="2  Nazanin" panose="00000400000000000000" pitchFamily="2" charset="-78"/>
              </a:rPr>
              <a:t>A. Overdose toxicity</a:t>
            </a:r>
          </a:p>
          <a:p>
            <a:pPr marL="0" indent="0" algn="l">
              <a:buNone/>
            </a:pPr>
            <a:r>
              <a:rPr lang="en-US" sz="1800" dirty="0">
                <a:cs typeface="2  Nazanin" panose="00000400000000000000" pitchFamily="2" charset="-78"/>
              </a:rPr>
              <a:t>B. Autoimmune </a:t>
            </a:r>
            <a:r>
              <a:rPr lang="en-US" sz="1800" dirty="0" smtClean="0">
                <a:cs typeface="2  Nazanin" panose="00000400000000000000" pitchFamily="2" charset="-78"/>
              </a:rPr>
              <a:t>reaction</a:t>
            </a:r>
            <a:endParaRPr lang="en-US" sz="1800" dirty="0">
              <a:cs typeface="2  Nazanin" panose="00000400000000000000" pitchFamily="2" charset="-78"/>
            </a:endParaRPr>
          </a:p>
          <a:p>
            <a:pPr marL="0" indent="0" algn="l">
              <a:buNone/>
            </a:pPr>
            <a:r>
              <a:rPr lang="en-US" sz="1800" dirty="0">
                <a:cs typeface="2  Nazanin" panose="00000400000000000000" pitchFamily="2" charset="-78"/>
              </a:rPr>
              <a:t>C. Idiosyncratic reaction</a:t>
            </a:r>
          </a:p>
          <a:p>
            <a:pPr marL="0" indent="0" algn="l">
              <a:buNone/>
            </a:pPr>
            <a:r>
              <a:rPr lang="en-US" sz="1800" dirty="0">
                <a:cs typeface="2  Nazanin" panose="00000400000000000000" pitchFamily="2" charset="-78"/>
              </a:rPr>
              <a:t>D. </a:t>
            </a:r>
            <a:r>
              <a:rPr lang="fa-IR" sz="1800" dirty="0" smtClean="0">
                <a:cs typeface="2  Nazanin" panose="00000400000000000000" pitchFamily="2" charset="-78"/>
              </a:rPr>
              <a:t>آلرژی</a:t>
            </a:r>
            <a:endParaRPr lang="en-US" sz="1800" dirty="0">
              <a:cs typeface="2  Nazanin" panose="00000400000000000000" pitchFamily="2" charset="-78"/>
            </a:endParaRPr>
          </a:p>
          <a:p>
            <a:pPr marL="0" indent="0" algn="l">
              <a:buNone/>
            </a:pPr>
            <a:r>
              <a:rPr lang="en-US" sz="1800" dirty="0">
                <a:cs typeface="2  Nazanin" panose="00000400000000000000" pitchFamily="2" charset="-78"/>
              </a:rPr>
              <a:t>E. </a:t>
            </a:r>
            <a:r>
              <a:rPr lang="fa-IR" sz="1800" dirty="0" smtClean="0">
                <a:cs typeface="2  Nazanin" panose="00000400000000000000" pitchFamily="2" charset="-78"/>
              </a:rPr>
              <a:t>تداخل داروئی</a:t>
            </a:r>
            <a:endParaRPr lang="en-US" sz="1800" dirty="0"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3895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b="1" dirty="0">
                <a:solidFill>
                  <a:schemeClr val="tx1"/>
                </a:solidFill>
                <a:latin typeface="+mn-lt"/>
                <a:ea typeface="+mn-ea"/>
                <a:cs typeface="2  Nazanin" panose="00000400000000000000" pitchFamily="2" charset="-78"/>
              </a:rPr>
              <a:t>سوال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r>
              <a:rPr lang="fa-IR" sz="2400" dirty="0" smtClean="0">
                <a:cs typeface="2  Nazanin" panose="00000400000000000000" pitchFamily="2" charset="-78"/>
              </a:rPr>
              <a:t>سوال: یک </a:t>
            </a:r>
            <a:r>
              <a:rPr lang="fa-IR" sz="2400" dirty="0">
                <a:cs typeface="2  Nazanin" panose="00000400000000000000" pitchFamily="2" charset="-78"/>
              </a:rPr>
              <a:t>زن 21 ساله برای کورتاژ با </a:t>
            </a:r>
            <a:r>
              <a:rPr lang="en-US" sz="2400" dirty="0">
                <a:cs typeface="2  Nazanin" panose="00000400000000000000" pitchFamily="2" charset="-78"/>
              </a:rPr>
              <a:t>thiopental</a:t>
            </a:r>
            <a:r>
              <a:rPr lang="fa-IR" sz="2400" dirty="0">
                <a:cs typeface="2  Nazanin" panose="00000400000000000000" pitchFamily="2" charset="-78"/>
              </a:rPr>
              <a:t> بیهوش شد. زن کمی بعد از به هوش آ</a:t>
            </a:r>
            <a:r>
              <a:rPr lang="fa-IR" sz="2400" dirty="0" smtClean="0">
                <a:cs typeface="2  Nazanin" panose="00000400000000000000" pitchFamily="2" charset="-78"/>
              </a:rPr>
              <a:t>مدن </a:t>
            </a:r>
            <a:r>
              <a:rPr lang="fa-IR" sz="2400" dirty="0">
                <a:cs typeface="2  Nazanin" panose="00000400000000000000" pitchFamily="2" charset="-78"/>
              </a:rPr>
              <a:t>تشنج کرد و سپس به کما رفت.  </a:t>
            </a:r>
            <a:r>
              <a:rPr lang="fa-IR" sz="2400" dirty="0" smtClean="0">
                <a:cs typeface="2  Nazanin" panose="00000400000000000000" pitchFamily="2" charset="-78"/>
              </a:rPr>
              <a:t>خواهر او اعلام کرد که مادرش  </a:t>
            </a:r>
            <a:r>
              <a:rPr lang="fa-IR" sz="2400" dirty="0">
                <a:cs typeface="2  Nazanin" panose="00000400000000000000" pitchFamily="2" charset="-78"/>
              </a:rPr>
              <a:t>دچار  </a:t>
            </a:r>
            <a:r>
              <a:rPr lang="en-US" sz="2400" dirty="0">
                <a:cs typeface="2  Nazanin" panose="00000400000000000000" pitchFamily="2" charset="-78"/>
              </a:rPr>
              <a:t>acute intermittent porphyria</a:t>
            </a:r>
            <a:r>
              <a:rPr lang="fa-IR" sz="2400" dirty="0">
                <a:cs typeface="2  Nazanin" panose="00000400000000000000" pitchFamily="2" charset="-78"/>
              </a:rPr>
              <a:t> بوده است. به احتمال زیاد کدام عامل به کما رفتن زن بوده است؟</a:t>
            </a:r>
            <a:endParaRPr lang="en-US" sz="2400" dirty="0">
              <a:cs typeface="2  Nazanin" panose="00000400000000000000" pitchFamily="2" charset="-78"/>
            </a:endParaRPr>
          </a:p>
          <a:p>
            <a:pPr marL="0" indent="0" algn="l">
              <a:buNone/>
            </a:pPr>
            <a:r>
              <a:rPr lang="en-US" sz="2400" dirty="0">
                <a:cs typeface="2  Nazanin" panose="00000400000000000000" pitchFamily="2" charset="-78"/>
              </a:rPr>
              <a:t>A. </a:t>
            </a:r>
            <a:r>
              <a:rPr lang="fa-IR" sz="2400" dirty="0" smtClean="0">
                <a:cs typeface="2  Nazanin" panose="00000400000000000000" pitchFamily="2" charset="-78"/>
              </a:rPr>
              <a:t>تداخل داروئی</a:t>
            </a:r>
            <a:endParaRPr lang="en-US" sz="2400" dirty="0">
              <a:cs typeface="2  Nazanin" panose="00000400000000000000" pitchFamily="2" charset="-78"/>
            </a:endParaRPr>
          </a:p>
          <a:p>
            <a:pPr marL="0" indent="0" algn="l">
              <a:buNone/>
            </a:pPr>
            <a:r>
              <a:rPr lang="en-US" sz="2400" dirty="0">
                <a:cs typeface="2  Nazanin" panose="00000400000000000000" pitchFamily="2" charset="-78"/>
              </a:rPr>
              <a:t>B. </a:t>
            </a:r>
            <a:r>
              <a:rPr lang="en-US" sz="2400" dirty="0" smtClean="0">
                <a:cs typeface="2  Nazanin" panose="00000400000000000000" pitchFamily="2" charset="-78"/>
              </a:rPr>
              <a:t>Allergic </a:t>
            </a:r>
            <a:r>
              <a:rPr lang="en-US" sz="2400" dirty="0">
                <a:cs typeface="2  Nazanin" panose="00000400000000000000" pitchFamily="2" charset="-78"/>
              </a:rPr>
              <a:t>reaction</a:t>
            </a:r>
          </a:p>
          <a:p>
            <a:pPr marL="0" indent="0" algn="l">
              <a:buNone/>
            </a:pPr>
            <a:r>
              <a:rPr lang="en-US" sz="2400" dirty="0">
                <a:cs typeface="2  Nazanin" panose="00000400000000000000" pitchFamily="2" charset="-78"/>
              </a:rPr>
              <a:t>C. Idiosyncratic reaction</a:t>
            </a:r>
          </a:p>
          <a:p>
            <a:pPr marL="0" indent="0" algn="l">
              <a:buNone/>
            </a:pPr>
            <a:r>
              <a:rPr lang="en-US" sz="2400" dirty="0">
                <a:cs typeface="2  Nazanin" panose="00000400000000000000" pitchFamily="2" charset="-78"/>
              </a:rPr>
              <a:t>D. </a:t>
            </a:r>
            <a:r>
              <a:rPr lang="fa-IR" sz="2400" dirty="0" smtClean="0">
                <a:cs typeface="2  Nazanin" panose="00000400000000000000" pitchFamily="2" charset="-78"/>
              </a:rPr>
              <a:t>واکنش </a:t>
            </a:r>
            <a:r>
              <a:rPr lang="fa-IR" sz="2400" dirty="0" err="1" smtClean="0">
                <a:cs typeface="2  Nazanin" panose="00000400000000000000" pitchFamily="2" charset="-78"/>
              </a:rPr>
              <a:t>خودایمن</a:t>
            </a:r>
            <a:endParaRPr lang="en-US" sz="2400" dirty="0">
              <a:cs typeface="2  Nazanin" panose="00000400000000000000" pitchFamily="2" charset="-78"/>
            </a:endParaRPr>
          </a:p>
          <a:p>
            <a:pPr marL="0" indent="0" algn="l">
              <a:buNone/>
            </a:pPr>
            <a:r>
              <a:rPr lang="en-US" sz="2400" dirty="0">
                <a:cs typeface="2  Nazanin" panose="00000400000000000000" pitchFamily="2" charset="-78"/>
              </a:rPr>
              <a:t>E. Overdose toxicity</a:t>
            </a:r>
          </a:p>
          <a:p>
            <a:pPr algn="r" rtl="1"/>
            <a:endParaRPr lang="fa-IR" sz="2400" dirty="0"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82785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cs typeface="2  Nazanin" panose="00000400000000000000" pitchFamily="2" charset="-78"/>
              </a:rPr>
              <a:t>روش های تنظیم دوز </a:t>
            </a:r>
            <a:r>
              <a:rPr lang="fa-IR" b="1" dirty="0" smtClean="0">
                <a:cs typeface="2  Nazanin" panose="00000400000000000000" pitchFamily="2" charset="-78"/>
              </a:rPr>
              <a:t>داروها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2  Nazanin" panose="00000400000000000000" pitchFamily="2" charset="-78"/>
              </a:rPr>
              <a:t>1. تنظیم </a:t>
            </a:r>
            <a:r>
              <a:rPr lang="fa-IR" dirty="0">
                <a:cs typeface="2  Nazanin" panose="00000400000000000000" pitchFamily="2" charset="-78"/>
              </a:rPr>
              <a:t>دوز با توجه به </a:t>
            </a:r>
            <a:r>
              <a:rPr lang="fa-IR" dirty="0" smtClean="0">
                <a:cs typeface="2  Nazanin" panose="00000400000000000000" pitchFamily="2" charset="-78"/>
              </a:rPr>
              <a:t>اثربخشی دارو</a:t>
            </a:r>
          </a:p>
          <a:p>
            <a:pPr marL="0" indent="0" algn="r" rtl="1">
              <a:buNone/>
            </a:pPr>
            <a:r>
              <a:rPr lang="fa-IR" dirty="0">
                <a:cs typeface="2  Nazanin" panose="00000400000000000000" pitchFamily="2" charset="-78"/>
              </a:rPr>
              <a:t>انسولین </a:t>
            </a:r>
            <a:r>
              <a:rPr lang="fa-IR" dirty="0" smtClean="0">
                <a:cs typeface="2  Nazanin" panose="00000400000000000000" pitchFamily="2" charset="-78"/>
              </a:rPr>
              <a:t>، داروهای </a:t>
            </a:r>
            <a:r>
              <a:rPr lang="fa-IR" dirty="0">
                <a:cs typeface="2  Nazanin" panose="00000400000000000000" pitchFamily="2" charset="-78"/>
              </a:rPr>
              <a:t>ضد فشار </a:t>
            </a:r>
            <a:r>
              <a:rPr lang="fa-IR" dirty="0" smtClean="0">
                <a:cs typeface="2  Nazanin" panose="00000400000000000000" pitchFamily="2" charset="-78"/>
              </a:rPr>
              <a:t>خون، داروهای </a:t>
            </a:r>
            <a:r>
              <a:rPr lang="fa-IR" dirty="0">
                <a:cs typeface="2  Nazanin" panose="00000400000000000000" pitchFamily="2" charset="-78"/>
              </a:rPr>
              <a:t>ضد </a:t>
            </a:r>
            <a:r>
              <a:rPr lang="fa-IR" dirty="0" smtClean="0">
                <a:cs typeface="2  Nazanin" panose="00000400000000000000" pitchFamily="2" charset="-78"/>
              </a:rPr>
              <a:t>صرع</a:t>
            </a:r>
            <a:endParaRPr lang="en-US" dirty="0" smtClean="0">
              <a:cs typeface="2 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2  Nazanin" panose="00000400000000000000" pitchFamily="2" charset="-78"/>
              </a:rPr>
              <a:t>2. تنظیم </a:t>
            </a:r>
            <a:r>
              <a:rPr lang="fa-IR" dirty="0">
                <a:cs typeface="2  Nazanin" panose="00000400000000000000" pitchFamily="2" charset="-78"/>
              </a:rPr>
              <a:t>دوز با توجه به عوارض </a:t>
            </a:r>
            <a:r>
              <a:rPr lang="fa-IR" dirty="0" smtClean="0">
                <a:cs typeface="2  Nazanin" panose="00000400000000000000" pitchFamily="2" charset="-78"/>
              </a:rPr>
              <a:t>داروها</a:t>
            </a:r>
          </a:p>
          <a:p>
            <a:pPr marL="0" indent="0" algn="r" rtl="1">
              <a:buNone/>
            </a:pPr>
            <a:r>
              <a:rPr lang="fa-IR" dirty="0">
                <a:cs typeface="2  Nazanin" panose="00000400000000000000" pitchFamily="2" charset="-78"/>
              </a:rPr>
              <a:t>3</a:t>
            </a:r>
            <a:r>
              <a:rPr lang="fa-IR" dirty="0" smtClean="0">
                <a:cs typeface="2  Nazanin" panose="00000400000000000000" pitchFamily="2" charset="-78"/>
              </a:rPr>
              <a:t>. تنظیم </a:t>
            </a:r>
            <a:r>
              <a:rPr lang="fa-IR" dirty="0">
                <a:cs typeface="2  Nazanin" panose="00000400000000000000" pitchFamily="2" charset="-78"/>
              </a:rPr>
              <a:t>دوز متناسب با غلظت پلاسمائی </a:t>
            </a:r>
            <a:r>
              <a:rPr lang="fa-IR" dirty="0" smtClean="0">
                <a:cs typeface="2  Nazanin" panose="00000400000000000000" pitchFamily="2" charset="-78"/>
              </a:rPr>
              <a:t>دارو</a:t>
            </a:r>
          </a:p>
          <a:p>
            <a:pPr marL="0" indent="0" algn="r" rtl="1">
              <a:buNone/>
            </a:pPr>
            <a:r>
              <a:rPr lang="fa-IR" dirty="0">
                <a:cs typeface="2  Nazanin" panose="00000400000000000000" pitchFamily="2" charset="-78"/>
              </a:rPr>
              <a:t>برخی داروهای ضد </a:t>
            </a:r>
            <a:r>
              <a:rPr lang="fa-IR" dirty="0" smtClean="0">
                <a:cs typeface="2  Nazanin" panose="00000400000000000000" pitchFamily="2" charset="-78"/>
              </a:rPr>
              <a:t>صرع و </a:t>
            </a:r>
            <a:r>
              <a:rPr lang="fa-IR" dirty="0">
                <a:cs typeface="2  Nazanin" panose="00000400000000000000" pitchFamily="2" charset="-78"/>
              </a:rPr>
              <a:t>ضد </a:t>
            </a:r>
            <a:r>
              <a:rPr lang="fa-IR" dirty="0" smtClean="0">
                <a:cs typeface="2  Nazanin" panose="00000400000000000000" pitchFamily="2" charset="-78"/>
              </a:rPr>
              <a:t>آریتمی</a:t>
            </a:r>
            <a:r>
              <a:rPr lang="en-US" dirty="0">
                <a:cs typeface="2  Nazanin" panose="00000400000000000000" pitchFamily="2" charset="-78"/>
              </a:rPr>
              <a:t>lithium</a:t>
            </a:r>
            <a:endParaRPr lang="fa-IR" dirty="0"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60094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2  Nazanin" panose="00000400000000000000" pitchFamily="2" charset="-78"/>
              </a:rPr>
              <a:t>نام تجاری و ژنریک</a:t>
            </a:r>
            <a:endParaRPr lang="fa-IR" dirty="0">
              <a:cs typeface="2 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539" y="1430214"/>
            <a:ext cx="6792922" cy="48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89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48" y="1196752"/>
            <a:ext cx="8229600" cy="1143000"/>
          </a:xfrm>
        </p:spPr>
        <p:txBody>
          <a:bodyPr/>
          <a:lstStyle/>
          <a:p>
            <a:pPr algn="r" rtl="1"/>
            <a:r>
              <a:rPr lang="fa-IR" sz="3200" b="1" dirty="0">
                <a:cs typeface="2  Nazanin" panose="00000400000000000000" pitchFamily="2" charset="-78"/>
              </a:rPr>
              <a:t>نام تجارتي و نام ژنريك</a:t>
            </a:r>
            <a:endParaRPr lang="fa-IR" sz="3200" dirty="0">
              <a:cs typeface="2  Nazanin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64974"/>
              </p:ext>
            </p:extLst>
          </p:nvPr>
        </p:nvGraphicFramePr>
        <p:xfrm>
          <a:off x="323528" y="1196752"/>
          <a:ext cx="4195220" cy="5313583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4195220">
                  <a:extLst>
                    <a:ext uri="{9D8B030D-6E8A-4147-A177-3AD203B41FA5}">
                      <a16:colId xmlns:a16="http://schemas.microsoft.com/office/drawing/2014/main" xmlns="" val="2010691302"/>
                    </a:ext>
                  </a:extLst>
                </a:gridCol>
              </a:tblGrid>
              <a:tr h="1010589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نام پزشک                                                                                                                                  تاریخ:................................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شماره نظام پزشکی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زمینه تخصص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6580560"/>
                  </a:ext>
                </a:extLst>
              </a:tr>
              <a:tr h="3797700">
                <a:tc>
                  <a:txBody>
                    <a:bodyPr/>
                    <a:lstStyle/>
                    <a:p>
                      <a:pPr marL="22860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Rx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marL="342900" lvl="0" indent="-34290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Cap. Amoxicillin 500 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mg  </a:t>
                      </a:r>
                      <a:r>
                        <a:rPr lang="en-US" sz="10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N=30 </a:t>
                      </a:r>
                      <a:r>
                        <a:rPr lang="fa-IR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 </a:t>
                      </a:r>
                      <a:r>
                        <a:rPr lang="fa-IR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هر 8 ساعت یک کپسول به مدت 10 روز 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marL="342900" lvl="0" indent="-34290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Tab. Acetaminophen 325 mg N=30 </a:t>
                      </a:r>
                      <a:r>
                        <a:rPr lang="fa-IR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زمان درد هر 6 ساعت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 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 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 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 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 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 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        </a:t>
                      </a:r>
                      <a:r>
                        <a:rPr lang="fa-IR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                                         مهر و امضای پزشک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 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 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2  Nazanin" panose="00000400000000000000" pitchFamily="2" charset="-78"/>
                      </a:endParaRPr>
                    </a:p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 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7282964"/>
                  </a:ext>
                </a:extLst>
              </a:tr>
              <a:tr h="505294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2  Nazanin" panose="00000400000000000000" pitchFamily="2" charset="-78"/>
                        </a:rPr>
                        <a:t>آدرس مطب                                                                             شماره تلفن مطب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50434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124224"/>
              </p:ext>
            </p:extLst>
          </p:nvPr>
        </p:nvGraphicFramePr>
        <p:xfrm>
          <a:off x="5076056" y="2354421"/>
          <a:ext cx="3763674" cy="301752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642911">
                  <a:extLst>
                    <a:ext uri="{9D8B030D-6E8A-4147-A177-3AD203B41FA5}">
                      <a16:colId xmlns:a16="http://schemas.microsoft.com/office/drawing/2014/main" xmlns="" val="2784960583"/>
                    </a:ext>
                  </a:extLst>
                </a:gridCol>
                <a:gridCol w="1451053">
                  <a:extLst>
                    <a:ext uri="{9D8B030D-6E8A-4147-A177-3AD203B41FA5}">
                      <a16:colId xmlns:a16="http://schemas.microsoft.com/office/drawing/2014/main" xmlns="" val="4277087800"/>
                    </a:ext>
                  </a:extLst>
                </a:gridCol>
                <a:gridCol w="1669710">
                  <a:extLst>
                    <a:ext uri="{9D8B030D-6E8A-4147-A177-3AD203B41FA5}">
                      <a16:colId xmlns:a16="http://schemas.microsoft.com/office/drawing/2014/main" xmlns="" val="18116489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مخفف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نام انگليسي 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نام فارسي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08589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Elix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Elixir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الگزير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52441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Gel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Gel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ژل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34181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Susp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Suspension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سوسپانسيون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94523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Sup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Suppository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شياف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87879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Tab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Tablet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قرص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80043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Gtt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Drop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قطره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19029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Cap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Capsule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كپسول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33777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Vag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Vaginal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مربوط به واژن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94339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Amp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Ampule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آمپول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95234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Oint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.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Ointment  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2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پماد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39183519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610130" y="5375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1"/>
            <a:r>
              <a:rPr lang="fa-IR" sz="3200" b="1" kern="0" dirty="0" smtClean="0">
                <a:cs typeface="2  Nazanin" panose="00000400000000000000" pitchFamily="2" charset="-78"/>
              </a:rPr>
              <a:t>اصول نسخه نویسی</a:t>
            </a:r>
            <a:endParaRPr lang="fa-IR" sz="3200" kern="0" dirty="0"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849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81354" y="12895"/>
            <a:ext cx="8229600" cy="1143000"/>
          </a:xfrm>
        </p:spPr>
        <p:txBody>
          <a:bodyPr/>
          <a:lstStyle/>
          <a:p>
            <a:pPr rtl="1">
              <a:lnSpc>
                <a:spcPct val="107000"/>
              </a:lnSpc>
              <a:spcAft>
                <a:spcPts val="0"/>
              </a:spcAft>
              <a:tabLst>
                <a:tab pos="-450850" algn="r"/>
              </a:tabLst>
            </a:pPr>
            <a:r>
              <a:rPr lang="fa-IR" altLang="fa-IR" sz="3200" dirty="0" smtClean="0">
                <a:cs typeface="2  Nazanin" panose="00000400000000000000" pitchFamily="2" charset="-78"/>
              </a:rPr>
              <a:t>مفاهیم فارماکولوژی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211960" y="1484784"/>
            <a:ext cx="4800600" cy="5838824"/>
          </a:xfrm>
        </p:spPr>
        <p:txBody>
          <a:bodyPr/>
          <a:lstStyle/>
          <a:p>
            <a:pPr algn="r" rtl="1"/>
            <a:r>
              <a:rPr lang="en-US" altLang="fa-IR" sz="2800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t</a:t>
            </a:r>
            <a:r>
              <a:rPr lang="en-US" altLang="fa-IR" sz="2800" b="1" baseline="-25000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1/2</a:t>
            </a:r>
          </a:p>
          <a:p>
            <a:pPr algn="r" rtl="1"/>
            <a:r>
              <a:rPr lang="fa-IR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2  Nazanin" panose="00000400000000000000" pitchFamily="2" charset="-78"/>
              </a:rPr>
              <a:t>دوز </a:t>
            </a:r>
            <a:r>
              <a:rPr lang="fa-I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2  Nazanin" panose="00000400000000000000" pitchFamily="2" charset="-78"/>
              </a:rPr>
              <a:t>بارگیری (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2  Nazanin" panose="00000400000000000000" pitchFamily="2" charset="-78"/>
              </a:rPr>
              <a:t>Loading dose</a:t>
            </a:r>
            <a:r>
              <a:rPr lang="fa-IR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2  Nazanin" panose="00000400000000000000" pitchFamily="2" charset="-78"/>
              </a:rPr>
              <a:t>)</a:t>
            </a:r>
          </a:p>
          <a:p>
            <a:pPr algn="r" rtl="1"/>
            <a:r>
              <a:rPr lang="fa-I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2  Nazanin" panose="00000400000000000000" pitchFamily="2" charset="-78"/>
              </a:rPr>
              <a:t>دوز نگهدارنده </a:t>
            </a:r>
            <a:endParaRPr 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2  Nazanin" panose="00000400000000000000" pitchFamily="2" charset="-78"/>
            </a:endParaRPr>
          </a:p>
          <a:p>
            <a:pPr algn="r" rtl="1"/>
            <a:r>
              <a:rPr lang="en-US" altLang="fa-IR" sz="2800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Clearance</a:t>
            </a:r>
            <a:endParaRPr lang="fa-IR" altLang="fa-IR" sz="2800" b="1" dirty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/>
            <a:r>
              <a:rPr lang="fa-IR" altLang="fa-IR" sz="2800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دفع </a:t>
            </a:r>
            <a:r>
              <a:rPr lang="fa-IR" altLang="fa-IR" sz="2800" b="1" dirty="0">
                <a:latin typeface="Times New Roman" panose="02020603050405020304" pitchFamily="18" charset="0"/>
                <a:cs typeface="2  Nazanin" panose="00000400000000000000" pitchFamily="2" charset="-78"/>
              </a:rPr>
              <a:t>دارو و </a:t>
            </a:r>
            <a:r>
              <a:rPr lang="fa-IR" altLang="fa-IR" sz="2800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اسیدیته ادرار</a:t>
            </a:r>
            <a:endParaRPr lang="en-US" altLang="fa-IR" sz="2800" b="1" dirty="0" smtClean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/>
            <a:r>
              <a:rPr lang="en-US" sz="2800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Pharmacokinetic</a:t>
            </a:r>
          </a:p>
          <a:p>
            <a:pPr algn="r" rtl="1"/>
            <a:r>
              <a:rPr lang="en-US" sz="2800" b="1" dirty="0">
                <a:latin typeface="Times New Roman" panose="02020603050405020304" pitchFamily="18" charset="0"/>
                <a:cs typeface="2  Nazanin" panose="00000400000000000000" pitchFamily="2" charset="-78"/>
              </a:rPr>
              <a:t>Pharmacodynamic</a:t>
            </a:r>
            <a:endParaRPr lang="fa-IR" sz="2800" b="1" dirty="0">
              <a:latin typeface="Times New Roman" panose="02020603050405020304" pitchFamily="18" charset="0"/>
              <a:cs typeface="2  Nazanin" panose="00000400000000000000" pitchFamily="2" charset="-78"/>
            </a:endParaRPr>
          </a:p>
          <a:p>
            <a:pPr algn="r" rtl="1"/>
            <a:r>
              <a:rPr lang="en-US" sz="2800" b="1" dirty="0" smtClean="0">
                <a:latin typeface="Times New Roman" panose="02020603050405020304" pitchFamily="18" charset="0"/>
                <a:cs typeface="2  Nazanin" panose="00000400000000000000" pitchFamily="2" charset="-78"/>
              </a:rPr>
              <a:t>Steady state</a:t>
            </a:r>
            <a:r>
              <a:rPr lang="fa-IR" altLang="fa-IR" sz="2800" b="1" dirty="0">
                <a:latin typeface="Times New Roman" panose="02020603050405020304" pitchFamily="18" charset="0"/>
                <a:cs typeface="2  Nazanin" panose="00000400000000000000" pitchFamily="2" charset="-78"/>
              </a:rPr>
              <a:t/>
            </a:r>
            <a:br>
              <a:rPr lang="fa-IR" altLang="fa-IR" sz="2800" b="1" dirty="0">
                <a:latin typeface="Times New Roman" panose="02020603050405020304" pitchFamily="18" charset="0"/>
                <a:cs typeface="2  Nazanin" panose="00000400000000000000" pitchFamily="2" charset="-78"/>
              </a:rPr>
            </a:br>
            <a:endParaRPr lang="fa-IR" altLang="fa-IR" sz="2800" b="1" dirty="0">
              <a:latin typeface="Times New Roman" panose="02020603050405020304" pitchFamily="18" charset="0"/>
              <a:cs typeface="2  Nazanin" panose="00000400000000000000" pitchFamily="2" charset="-78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04800" y="2057400"/>
            <a:ext cx="1524000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altLang="fa-I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90" y="2665578"/>
            <a:ext cx="5076897" cy="4197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728" y="6381328"/>
            <a:ext cx="2232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fa-IR" b="1" dirty="0" smtClean="0">
                <a:cs typeface="2  Nazanin" panose="00000400000000000000" pitchFamily="2" charset="-78"/>
              </a:rPr>
              <a:t>تعداد نیمه عمر</a:t>
            </a:r>
            <a:endParaRPr lang="fa-IR" b="1" dirty="0">
              <a:cs typeface="2  Nazanin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890" y="3933056"/>
            <a:ext cx="461665" cy="1531023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1">
            <a:spAutoFit/>
          </a:bodyPr>
          <a:lstStyle/>
          <a:p>
            <a:r>
              <a:rPr lang="fa-IR" b="1" dirty="0" smtClean="0">
                <a:cs typeface="2  Nazanin" panose="00000400000000000000" pitchFamily="2" charset="-78"/>
              </a:rPr>
              <a:t>غلظت پلاسمائی</a:t>
            </a:r>
            <a:endParaRPr lang="fa-IR" b="1" dirty="0">
              <a:cs typeface="2  Nazanin" panose="00000400000000000000" pitchFamily="2" charset="-78"/>
            </a:endParaRPr>
          </a:p>
        </p:txBody>
      </p:sp>
      <p:sp>
        <p:nvSpPr>
          <p:cNvPr id="4" name="Arc 3"/>
          <p:cNvSpPr/>
          <p:nvPr/>
        </p:nvSpPr>
        <p:spPr>
          <a:xfrm flipH="1">
            <a:off x="1369468" y="4698567"/>
            <a:ext cx="7272808" cy="2340284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0" name="Arc 9"/>
          <p:cNvSpPr/>
          <p:nvPr/>
        </p:nvSpPr>
        <p:spPr>
          <a:xfrm flipH="1">
            <a:off x="1403550" y="2852936"/>
            <a:ext cx="7107403" cy="5832647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991022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029935"/>
              </p:ext>
            </p:extLst>
          </p:nvPr>
        </p:nvGraphicFramePr>
        <p:xfrm>
          <a:off x="323528" y="1412776"/>
          <a:ext cx="2304256" cy="438912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91730">
                  <a:extLst>
                    <a:ext uri="{9D8B030D-6E8A-4147-A177-3AD203B41FA5}">
                      <a16:colId xmlns:a16="http://schemas.microsoft.com/office/drawing/2014/main" xmlns="" val="3161625871"/>
                    </a:ext>
                  </a:extLst>
                </a:gridCol>
                <a:gridCol w="1412526">
                  <a:extLst>
                    <a:ext uri="{9D8B030D-6E8A-4147-A177-3AD203B41FA5}">
                      <a16:colId xmlns:a16="http://schemas.microsoft.com/office/drawing/2014/main" xmlns="" val="782749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مخفف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معنی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81173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ac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قبل از غذا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65881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q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هر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57515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h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ساعت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745052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qh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هر ساعت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11985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qd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هر روز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59993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qod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يك روز در ميان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44025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tid 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سه بار در روز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69245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bid 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دوبار در روز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3332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qid 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چهار بار در روز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90045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prn 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بر حسب نياز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56472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hs 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effectLst/>
                          <a:cs typeface="2  Nazanin" panose="00000400000000000000" pitchFamily="2" charset="-78"/>
                        </a:rPr>
                        <a:t>قبل از خواب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96125085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771800" y="1988840"/>
            <a:ext cx="520526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r" rtl="1"/>
            <a:r>
              <a:rPr lang="fa-IR" sz="2400" kern="0" dirty="0">
                <a:cs typeface="2  Nazanin" panose="00000400000000000000" pitchFamily="2" charset="-78"/>
              </a:rPr>
              <a:t>در صورت نياز و طبق </a:t>
            </a:r>
            <a:r>
              <a:rPr lang="fa-IR" sz="2400" kern="0" dirty="0" smtClean="0">
                <a:cs typeface="2  Nazanin" panose="00000400000000000000" pitchFamily="2" charset="-78"/>
              </a:rPr>
              <a:t>دستور</a:t>
            </a:r>
          </a:p>
          <a:p>
            <a:pPr algn="r" rtl="1"/>
            <a:endParaRPr lang="fa-IR" sz="1200" kern="0" dirty="0">
              <a:cs typeface="2 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200" kern="0" dirty="0" smtClean="0">
              <a:cs typeface="2  Nazanin" panose="00000400000000000000" pitchFamily="2" charset="-7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930284"/>
              </p:ext>
            </p:extLst>
          </p:nvPr>
        </p:nvGraphicFramePr>
        <p:xfrm>
          <a:off x="4211960" y="3068960"/>
          <a:ext cx="4722018" cy="1854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61009">
                  <a:extLst>
                    <a:ext uri="{9D8B030D-6E8A-4147-A177-3AD203B41FA5}">
                      <a16:colId xmlns:a16="http://schemas.microsoft.com/office/drawing/2014/main" xmlns="" val="923028312"/>
                    </a:ext>
                  </a:extLst>
                </a:gridCol>
                <a:gridCol w="2361009">
                  <a:extLst>
                    <a:ext uri="{9D8B030D-6E8A-4147-A177-3AD203B41FA5}">
                      <a16:colId xmlns:a16="http://schemas.microsoft.com/office/drawing/2014/main" xmlns="" val="2895018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fa-IR" dirty="0" smtClean="0">
                          <a:solidFill>
                            <a:schemeClr val="tx1"/>
                          </a:solidFill>
                          <a:cs typeface="2  Nazanin" panose="00000400000000000000" pitchFamily="2" charset="-78"/>
                        </a:rPr>
                        <a:t>غلط</a:t>
                      </a:r>
                      <a:endParaRPr lang="fa-IR" dirty="0">
                        <a:solidFill>
                          <a:schemeClr val="tx1"/>
                        </a:solidFill>
                        <a:cs typeface="2 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dirty="0" smtClean="0">
                          <a:solidFill>
                            <a:schemeClr val="tx1"/>
                          </a:solidFill>
                          <a:cs typeface="2  Nazanin" panose="00000400000000000000" pitchFamily="2" charset="-78"/>
                        </a:rPr>
                        <a:t>درست</a:t>
                      </a:r>
                      <a:endParaRPr lang="fa-IR" dirty="0">
                        <a:solidFill>
                          <a:schemeClr val="tx1"/>
                        </a:solidFill>
                        <a:cs typeface="2  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5836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0.5 g 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 mg</a:t>
                      </a:r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4512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.1 mg 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 mg </a:t>
                      </a:r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4558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0.225 mg 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 mcg</a:t>
                      </a:r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0398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 mg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mg</a:t>
                      </a:r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801730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rtl="1"/>
            <a:r>
              <a:rPr lang="fa-IR" sz="3200" b="1" kern="0" dirty="0" smtClean="0">
                <a:cs typeface="2  Nazanin" panose="00000400000000000000" pitchFamily="2" charset="-78"/>
              </a:rPr>
              <a:t>اصول نسخه نویسی</a:t>
            </a:r>
            <a:endParaRPr lang="fa-IR" sz="3200" kern="0" dirty="0"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2114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a-IR" dirty="0" smtClean="0"/>
              <a:t>Pregnancy category</a:t>
            </a:r>
            <a:br>
              <a:rPr lang="en-US" altLang="fa-IR" dirty="0" smtClean="0"/>
            </a:br>
            <a:endParaRPr lang="fa-IR" altLang="fa-IR" dirty="0" smtClean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67378807"/>
              </p:ext>
            </p:extLst>
          </p:nvPr>
        </p:nvGraphicFramePr>
        <p:xfrm>
          <a:off x="251520" y="1844824"/>
          <a:ext cx="8229600" cy="2880360"/>
        </p:xfrm>
        <a:graphic>
          <a:graphicData uri="http://schemas.openxmlformats.org/drawingml/2006/table">
            <a:tbl>
              <a:tblPr rtl="1" firstRow="1" firstCol="1" bandRow="1"/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96404551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163366763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23556909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18833370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دسته </a:t>
                      </a:r>
                      <a:r>
                        <a:rPr lang="fa-IR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دارويي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نتیجه مطالعه در انسان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نتیجه مطالعه </a:t>
                      </a:r>
                      <a:r>
                        <a:rPr lang="fa-IR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درحيوان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نحوه مصرف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9853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A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بی خطر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بی خطر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مجاز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9053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B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نامعلوم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بی خطر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مجاز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2993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C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نامعلوم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نامعلوم</a:t>
                      </a:r>
                      <a:r>
                        <a:rPr lang="fa-IR" sz="1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 </a:t>
                      </a:r>
                      <a:r>
                        <a:rPr lang="fa-IR" sz="1800" baseline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یا ناهنجاری زا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برآورد فایده به خطرات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853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D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ناهنجاری زا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ناهنجاری زا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برآورد فایده به خطرات-</a:t>
                      </a:r>
                      <a:r>
                        <a:rPr lang="fa-IR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2  Bardiya" panose="00000400000000000000" pitchFamily="2" charset="-78"/>
                        </a:rPr>
                        <a:t> </a:t>
                      </a:r>
                      <a:r>
                        <a:rPr lang="ar-S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در صورت اجبار مصرف شود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2431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X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ناهنجاری زا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ناهنجاری زا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450850" algn="r"/>
                        </a:tabLst>
                      </a:pPr>
                      <a:r>
                        <a:rPr lang="fa-IR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2  Bardiya" panose="00000400000000000000" pitchFamily="2" charset="-78"/>
                        </a:rPr>
                        <a:t>کاملا ممنوع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2  Bardiya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5522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5966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algn="just" rtl="1"/>
            <a:r>
              <a:rPr lang="fa-IR" b="1" dirty="0">
                <a:cs typeface="2  Nazanin" panose="00000400000000000000" pitchFamily="2" charset="-78"/>
              </a:rPr>
              <a:t>سوال</a:t>
            </a:r>
            <a:r>
              <a:rPr lang="fa-IR" dirty="0">
                <a:cs typeface="2  Nazanin" panose="00000400000000000000" pitchFamily="2" charset="-78"/>
              </a:rPr>
              <a:t>: یک جوان 28 ساله به خاطر روماتیسم قلبی دارای دریچه مصنوعی قلب است که از 2 سال قبل تعبیه شده است. وی  اکنون مشکوک به حاملگی است و داروهای ضد انعقاد </a:t>
            </a:r>
            <a:r>
              <a:rPr lang="en-US" dirty="0">
                <a:cs typeface="2  Nazanin" panose="00000400000000000000" pitchFamily="2" charset="-78"/>
              </a:rPr>
              <a:t>warfarin </a:t>
            </a:r>
            <a:r>
              <a:rPr lang="fa-IR" dirty="0">
                <a:cs typeface="2  Nazanin" panose="00000400000000000000" pitchFamily="2" charset="-78"/>
              </a:rPr>
              <a:t> (گروه </a:t>
            </a:r>
            <a:r>
              <a:rPr lang="en-US" dirty="0">
                <a:cs typeface="2  Nazanin" panose="00000400000000000000" pitchFamily="2" charset="-78"/>
              </a:rPr>
              <a:t>D</a:t>
            </a:r>
            <a:r>
              <a:rPr lang="fa-IR" dirty="0">
                <a:cs typeface="2  Nazanin" panose="00000400000000000000" pitchFamily="2" charset="-78"/>
              </a:rPr>
              <a:t>) و </a:t>
            </a:r>
            <a:r>
              <a:rPr lang="en-US" dirty="0">
                <a:cs typeface="2  Nazanin" panose="00000400000000000000" pitchFamily="2" charset="-78"/>
              </a:rPr>
              <a:t>amoxicillin </a:t>
            </a:r>
            <a:r>
              <a:rPr lang="fa-IR" dirty="0" smtClean="0">
                <a:cs typeface="2  Nazanin" panose="00000400000000000000" pitchFamily="2" charset="-78"/>
              </a:rPr>
              <a:t> (</a:t>
            </a:r>
            <a:r>
              <a:rPr lang="fa-IR" dirty="0">
                <a:cs typeface="2  Nazanin" panose="00000400000000000000" pitchFamily="2" charset="-78"/>
              </a:rPr>
              <a:t>گروه </a:t>
            </a:r>
            <a:r>
              <a:rPr lang="en-US" dirty="0">
                <a:cs typeface="2  Nazanin" panose="00000400000000000000" pitchFamily="2" charset="-78"/>
              </a:rPr>
              <a:t>B</a:t>
            </a:r>
            <a:r>
              <a:rPr lang="fa-IR" dirty="0">
                <a:cs typeface="2  Nazanin" panose="00000400000000000000" pitchFamily="2" charset="-78"/>
              </a:rPr>
              <a:t>) مصرف می کند. او هم اکنون چگونه باید درمان خود را ادامه دهد؟</a:t>
            </a:r>
            <a:endParaRPr lang="en-US" dirty="0">
              <a:cs typeface="2  Nazanin" panose="00000400000000000000" pitchFamily="2" charset="-78"/>
            </a:endParaRPr>
          </a:p>
          <a:p>
            <a:pPr algn="just"/>
            <a:endParaRPr lang="fa-IR" dirty="0"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9472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" y="257194"/>
            <a:ext cx="8710729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99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862" t="23422" r="26756" b="12595"/>
          <a:stretch/>
        </p:blipFill>
        <p:spPr>
          <a:xfrm>
            <a:off x="251520" y="55369"/>
            <a:ext cx="8686800" cy="68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90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hank-yo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4982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اثر گذر اول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4754" name="Picture 2" descr="Image result for body first pass effect"/>
          <p:cNvPicPr>
            <a:picLocks noChangeAspect="1" noChangeArrowheads="1"/>
          </p:cNvPicPr>
          <p:nvPr/>
        </p:nvPicPr>
        <p:blipFill>
          <a:blip r:embed="rId2"/>
          <a:srcRect t="22917" r="50000" b="8333"/>
          <a:stretch>
            <a:fillRect/>
          </a:stretch>
        </p:blipFill>
        <p:spPr bwMode="auto">
          <a:xfrm>
            <a:off x="2071670" y="1214422"/>
            <a:ext cx="5472560" cy="56435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altLang="fa-IR" dirty="0" smtClean="0">
                <a:cs typeface="2  Nazanin" panose="00000400000000000000" pitchFamily="2" charset="-78"/>
              </a:rPr>
              <a:t>اثر گذر اول </a:t>
            </a:r>
            <a:r>
              <a:rPr lang="en-US" altLang="fa-IR" dirty="0" smtClean="0">
                <a:cs typeface="2  Nazanin" panose="00000400000000000000" pitchFamily="2" charset="-78"/>
              </a:rPr>
              <a:t>First pass effect</a:t>
            </a:r>
            <a:endParaRPr lang="fa-IR" altLang="fa-IR" dirty="0" smtClean="0">
              <a:cs typeface="2  Nazanin" panose="00000400000000000000" pitchFamily="2" charset="-78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a-IR" altLang="fa-IR" dirty="0" smtClean="0"/>
          </a:p>
        </p:txBody>
      </p:sp>
      <p:pic>
        <p:nvPicPr>
          <p:cNvPr id="69634" name="Picture 2" descr="Image result for first pass effe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19" y="1142984"/>
            <a:ext cx="8971281" cy="51435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28860" y="3500438"/>
            <a:ext cx="121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fa-IR" b="1" dirty="0" smtClean="0"/>
              <a:t>دیواره روده</a:t>
            </a:r>
            <a:endParaRPr lang="fa-I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57752" y="2071678"/>
            <a:ext cx="121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b="1" dirty="0" smtClean="0"/>
              <a:t>کبد</a:t>
            </a:r>
            <a:endParaRPr lang="fa-IR" b="1" dirty="0"/>
          </a:p>
        </p:txBody>
      </p:sp>
    </p:spTree>
    <p:extLst>
      <p:ext uri="{BB962C8B-B14F-4D97-AF65-F5344CB8AC3E}">
        <p14:creationId xmlns:p14="http://schemas.microsoft.com/office/powerpoint/2010/main" val="1629978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08188038"/>
              </p:ext>
            </p:extLst>
          </p:nvPr>
        </p:nvGraphicFramePr>
        <p:xfrm>
          <a:off x="2071670" y="0"/>
          <a:ext cx="707233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r="19699"/>
          <a:stretch/>
        </p:blipFill>
        <p:spPr bwMode="auto">
          <a:xfrm>
            <a:off x="27772" y="1052736"/>
            <a:ext cx="3312368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5619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2  Nazanin" panose="00000400000000000000" pitchFamily="2" charset="-78"/>
              </a:rPr>
              <a:t>ساختار دارو</a:t>
            </a:r>
            <a:endParaRPr lang="fa-IR" dirty="0">
              <a:cs typeface="2 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2  Nazanin" panose="00000400000000000000" pitchFamily="2" charset="-78"/>
              </a:rPr>
              <a:t> ماده فعال </a:t>
            </a:r>
          </a:p>
          <a:p>
            <a:pPr algn="r" rtl="1"/>
            <a:r>
              <a:rPr lang="fa-IR" dirty="0" smtClean="0">
                <a:cs typeface="2  Nazanin" panose="00000400000000000000" pitchFamily="2" charset="-78"/>
              </a:rPr>
              <a:t>مواد افزودنی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Excipient</a:t>
            </a:r>
            <a:endParaRPr lang="fa-I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 rtl="1">
              <a:buNone/>
            </a:pPr>
            <a:r>
              <a:rPr lang="fa-IR" b="1" dirty="0" smtClean="0">
                <a:solidFill>
                  <a:srgbClr val="FF0000"/>
                </a:solidFill>
                <a:cs typeface="2  Nazanin" panose="00000400000000000000" pitchFamily="2" charset="-78"/>
              </a:rPr>
              <a:t>اشكال دارويي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err="1" smtClean="0">
                <a:cs typeface="2  Nazanin" panose="00000400000000000000" pitchFamily="2" charset="-78"/>
              </a:rPr>
              <a:t>گازي</a:t>
            </a:r>
            <a:r>
              <a:rPr lang="fa-IR" dirty="0" smtClean="0">
                <a:cs typeface="2  Nazanin" panose="00000400000000000000" pitchFamily="2" charset="-78"/>
              </a:rPr>
              <a:t>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err="1" smtClean="0">
                <a:cs typeface="2  Nazanin" panose="00000400000000000000" pitchFamily="2" charset="-78"/>
              </a:rPr>
              <a:t>مايع</a:t>
            </a:r>
            <a:r>
              <a:rPr lang="fa-IR" dirty="0" smtClean="0">
                <a:cs typeface="2  Nazanin" panose="00000400000000000000" pitchFamily="2" charset="-78"/>
              </a:rPr>
              <a:t>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err="1" smtClean="0">
                <a:cs typeface="2  Nazanin" panose="00000400000000000000" pitchFamily="2" charset="-78"/>
              </a:rPr>
              <a:t>نيمه</a:t>
            </a:r>
            <a:r>
              <a:rPr lang="fa-IR" dirty="0" smtClean="0">
                <a:cs typeface="2  Nazanin" panose="00000400000000000000" pitchFamily="2" charset="-78"/>
              </a:rPr>
              <a:t> جامد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2  Nazanin" panose="00000400000000000000" pitchFamily="2" charset="-78"/>
              </a:rPr>
              <a:t>جامد	</a:t>
            </a:r>
            <a:endParaRPr lang="fa-IR" dirty="0"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16379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Aerosol </a:t>
            </a:r>
            <a:r>
              <a:rPr lang="en-US" dirty="0"/>
              <a:t>Spray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fa-IR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5" y="1253331"/>
            <a:ext cx="3940075" cy="52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284984"/>
            <a:ext cx="3779912" cy="35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31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5">
      <a:majorFont>
        <a:latin typeface="Times New Roman"/>
        <a:ea typeface=""/>
        <a:cs typeface="B Nazanin"/>
      </a:majorFont>
      <a:minorFont>
        <a:latin typeface="Times New Roman"/>
        <a:ea typeface=""/>
        <a:cs typeface="B Nazani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اشکال داروئی.ppt [Last saved by user]" id="{4CC34316-FFCB-45D1-9358-5F693ADF0431}" vid="{60594D77-DB50-4A50-98DE-536FD7993397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اشکال داروئی</Template>
  <TotalTime>25846</TotalTime>
  <Words>899</Words>
  <Application>Microsoft Office PowerPoint</Application>
  <PresentationFormat>On-screen Show (4:3)</PresentationFormat>
  <Paragraphs>284</Paragraphs>
  <Slides>45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  <vt:variant>
        <vt:lpstr>Custom Shows</vt:lpstr>
      </vt:variant>
      <vt:variant>
        <vt:i4>2</vt:i4>
      </vt:variant>
    </vt:vector>
  </HeadingPairs>
  <TitlesOfParts>
    <vt:vector size="56" baseType="lpstr">
      <vt:lpstr>2  Bardiya</vt:lpstr>
      <vt:lpstr>2  Nazanin</vt:lpstr>
      <vt:lpstr>Arial</vt:lpstr>
      <vt:lpstr>Calibri</vt:lpstr>
      <vt:lpstr>Chiller</vt:lpstr>
      <vt:lpstr>Times New Roman</vt:lpstr>
      <vt:lpstr>Wingdings</vt:lpstr>
      <vt:lpstr>Default Design</vt:lpstr>
      <vt:lpstr>1_Default Design</vt:lpstr>
      <vt:lpstr>PowerPoint Presentation</vt:lpstr>
      <vt:lpstr>ایمیل</vt:lpstr>
      <vt:lpstr>مفاهیم فارماکولوژی</vt:lpstr>
      <vt:lpstr>مفاهیم فارماکولوژی</vt:lpstr>
      <vt:lpstr>اثر گذر اول</vt:lpstr>
      <vt:lpstr>اثر گذر اول First pass effect</vt:lpstr>
      <vt:lpstr>PowerPoint Presentation</vt:lpstr>
      <vt:lpstr>ساختار دارو</vt:lpstr>
      <vt:lpstr>Aerosol Spray </vt:lpstr>
      <vt:lpstr>دمیار    Nebulizer </vt:lpstr>
      <vt:lpstr>اشکال داروئی</vt:lpstr>
      <vt:lpstr>داروهای جامد</vt:lpstr>
      <vt:lpstr>PowerPoint Presentation</vt:lpstr>
      <vt:lpstr>قرص های اهسته رهش یا پیوسته رهش )Sustain release)  </vt:lpstr>
      <vt:lpstr>رابطه قرص و اسید معده</vt:lpstr>
      <vt:lpstr>اشکال دارویی خوراکی جامد</vt:lpstr>
      <vt:lpstr>داروهای مایع خوراکی</vt:lpstr>
      <vt:lpstr>Injection </vt:lpstr>
      <vt:lpstr>روش تزریقی</vt:lpstr>
      <vt:lpstr>روش تزریقی</vt:lpstr>
      <vt:lpstr>Intravenousداخل رگی یا  </vt:lpstr>
      <vt:lpstr>Intramusular</vt:lpstr>
      <vt:lpstr>-زیرپوستیSubcutaneous</vt:lpstr>
      <vt:lpstr>Implant یا کاشتنی  </vt:lpstr>
      <vt:lpstr>Intra-articular-داخل مفصلی</vt:lpstr>
      <vt:lpstr>داخل پوستی</vt:lpstr>
      <vt:lpstr>Topical موضعی</vt:lpstr>
      <vt:lpstr>موضعی پوستی</vt:lpstr>
      <vt:lpstr>Transdermal patch یا plaster چسب پوستی یا   </vt:lpstr>
      <vt:lpstr> </vt:lpstr>
      <vt:lpstr>شباهت ظاهری داروها</vt:lpstr>
      <vt:lpstr>اثر خونرسانی به محل تجویز دارو بر جذب دارو </vt:lpstr>
      <vt:lpstr>داروها از نظر توزیع </vt:lpstr>
      <vt:lpstr>رابطه توزیع دارو و حلالیت دارو</vt:lpstr>
      <vt:lpstr>عوارض جانبی داروهاSide effects </vt:lpstr>
      <vt:lpstr>سوال</vt:lpstr>
      <vt:lpstr>روش های تنظیم دوز داروها</vt:lpstr>
      <vt:lpstr>نام تجاری و ژنریک</vt:lpstr>
      <vt:lpstr>نام تجارتي و نام ژنريك</vt:lpstr>
      <vt:lpstr>اصول نسخه نویسی</vt:lpstr>
      <vt:lpstr>Pregnancy category </vt:lpstr>
      <vt:lpstr>PowerPoint Presentation</vt:lpstr>
      <vt:lpstr>PowerPoint Presentation</vt:lpstr>
      <vt:lpstr>PowerPoint Presentation</vt:lpstr>
      <vt:lpstr>PowerPoint Presentation</vt:lpstr>
      <vt:lpstr>دندانپزشکی</vt:lpstr>
      <vt:lpstr>فوریت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E.motaghi</cp:lastModifiedBy>
  <cp:revision>211</cp:revision>
  <cp:lastPrinted>2017-10-07T03:13:25Z</cp:lastPrinted>
  <dcterms:created xsi:type="dcterms:W3CDTF">2017-09-17T04:01:42Z</dcterms:created>
  <dcterms:modified xsi:type="dcterms:W3CDTF">2020-02-21T04:45:42Z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